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5" r:id="rId18"/>
    <p:sldId id="276" r:id="rId19"/>
    <p:sldId id="279" r:id="rId20"/>
    <p:sldId id="280" r:id="rId21"/>
    <p:sldId id="283" r:id="rId22"/>
    <p:sldId id="284" r:id="rId23"/>
    <p:sldId id="285" r:id="rId24"/>
    <p:sldId id="286" r:id="rId25"/>
    <p:sldId id="287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1pPr>
    <a:lvl2pPr marL="0" marR="0" indent="457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2pPr>
    <a:lvl3pPr marL="0" marR="0" indent="914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3pPr>
    <a:lvl4pPr marL="0" marR="0" indent="1371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4pPr>
    <a:lvl5pPr marL="0" marR="0" indent="18288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5pPr>
    <a:lvl6pPr marL="0" marR="0" indent="22860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6pPr>
    <a:lvl7pPr marL="0" marR="0" indent="2743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7pPr>
    <a:lvl8pPr marL="0" marR="0" indent="3200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8pPr>
    <a:lvl9pPr marL="0" marR="0" indent="3657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016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1016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333"/>
    <p:restoredTop sz="90859" autoAdjust="0"/>
  </p:normalViewPr>
  <p:slideViewPr>
    <p:cSldViewPr snapToGrid="0" snapToObjects="1">
      <p:cViewPr varScale="1">
        <p:scale>
          <a:sx n="48" d="100"/>
          <a:sy n="48" d="100"/>
        </p:scale>
        <p:origin x="15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4" name="Shape 15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613536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1828800" latinLnBrk="0">
      <a:defRPr sz="2400" b="1">
        <a:latin typeface="+mj-lt"/>
        <a:ea typeface="+mj-ea"/>
        <a:cs typeface="+mj-cs"/>
        <a:sym typeface="等线"/>
      </a:defRPr>
    </a:lvl1pPr>
    <a:lvl2pPr indent="228600" defTabSz="1828800" latinLnBrk="0">
      <a:defRPr sz="2400" b="1">
        <a:latin typeface="+mj-lt"/>
        <a:ea typeface="+mj-ea"/>
        <a:cs typeface="+mj-cs"/>
        <a:sym typeface="等线"/>
      </a:defRPr>
    </a:lvl2pPr>
    <a:lvl3pPr indent="457200" defTabSz="1828800" latinLnBrk="0">
      <a:defRPr sz="2400" b="1">
        <a:latin typeface="+mj-lt"/>
        <a:ea typeface="+mj-ea"/>
        <a:cs typeface="+mj-cs"/>
        <a:sym typeface="等线"/>
      </a:defRPr>
    </a:lvl3pPr>
    <a:lvl4pPr indent="685800" defTabSz="1828800" latinLnBrk="0">
      <a:defRPr sz="2400" b="1">
        <a:latin typeface="+mj-lt"/>
        <a:ea typeface="+mj-ea"/>
        <a:cs typeface="+mj-cs"/>
        <a:sym typeface="等线"/>
      </a:defRPr>
    </a:lvl4pPr>
    <a:lvl5pPr indent="914400" defTabSz="1828800" latinLnBrk="0">
      <a:defRPr sz="2400" b="1">
        <a:latin typeface="+mj-lt"/>
        <a:ea typeface="+mj-ea"/>
        <a:cs typeface="+mj-cs"/>
        <a:sym typeface="等线"/>
      </a:defRPr>
    </a:lvl5pPr>
    <a:lvl6pPr indent="1143000" defTabSz="1828800" latinLnBrk="0">
      <a:defRPr sz="2400" b="1">
        <a:latin typeface="+mj-lt"/>
        <a:ea typeface="+mj-ea"/>
        <a:cs typeface="+mj-cs"/>
        <a:sym typeface="等线"/>
      </a:defRPr>
    </a:lvl6pPr>
    <a:lvl7pPr indent="1371600" defTabSz="1828800" latinLnBrk="0">
      <a:defRPr sz="2400" b="1">
        <a:latin typeface="+mj-lt"/>
        <a:ea typeface="+mj-ea"/>
        <a:cs typeface="+mj-cs"/>
        <a:sym typeface="等线"/>
      </a:defRPr>
    </a:lvl7pPr>
    <a:lvl8pPr indent="1600200" defTabSz="1828800" latinLnBrk="0">
      <a:defRPr sz="2400" b="1">
        <a:latin typeface="+mj-lt"/>
        <a:ea typeface="+mj-ea"/>
        <a:cs typeface="+mj-cs"/>
        <a:sym typeface="等线"/>
      </a:defRPr>
    </a:lvl8pPr>
    <a:lvl9pPr indent="1828800" defTabSz="1828800" latinLnBrk="0">
      <a:defRPr sz="2400" b="1">
        <a:latin typeface="+mj-lt"/>
        <a:ea typeface="+mj-ea"/>
        <a:cs typeface="+mj-cs"/>
        <a:sym typeface="等线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title"/>
          </p:nvPr>
        </p:nvSpPr>
        <p:spPr>
          <a:xfrm>
            <a:off x="1219202" y="550333"/>
            <a:ext cx="21945601" cy="22860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xfrm>
            <a:off x="22192337" y="12808585"/>
            <a:ext cx="515264" cy="538480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xfrm>
            <a:off x="3048000" y="2244725"/>
            <a:ext cx="18288000" cy="477520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1200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29" name="Shape 129"/>
          <p:cNvSpPr>
            <a:spLocks noGrp="1"/>
          </p:cNvSpPr>
          <p:nvPr>
            <p:ph type="body" sz="quarter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4800" b="0">
                <a:latin typeface="Calibri"/>
                <a:ea typeface="Calibri"/>
                <a:cs typeface="Calibri"/>
                <a:sym typeface="Calibri"/>
              </a:defRPr>
            </a:lvl1pPr>
            <a:lvl2pPr marL="0" indent="457200" algn="ctr">
              <a:buSzTx/>
              <a:buFontTx/>
              <a:buNone/>
              <a:defRPr sz="4800" b="0">
                <a:latin typeface="Calibri"/>
                <a:ea typeface="Calibri"/>
                <a:cs typeface="Calibri"/>
                <a:sym typeface="Calibri"/>
              </a:defRPr>
            </a:lvl2pPr>
            <a:lvl3pPr marL="0" indent="914400" algn="ctr">
              <a:buSzTx/>
              <a:buFontTx/>
              <a:buNone/>
              <a:defRPr sz="4800" b="0">
                <a:latin typeface="Calibri"/>
                <a:ea typeface="Calibri"/>
                <a:cs typeface="Calibri"/>
                <a:sym typeface="Calibri"/>
              </a:defRPr>
            </a:lvl3pPr>
            <a:lvl4pPr marL="0" indent="1371600" algn="ctr">
              <a:buSzTx/>
              <a:buFontTx/>
              <a:buNone/>
              <a:defRPr sz="4800" b="0">
                <a:latin typeface="Calibri"/>
                <a:ea typeface="Calibri"/>
                <a:cs typeface="Calibri"/>
                <a:sym typeface="Calibri"/>
              </a:defRPr>
            </a:lvl4pPr>
            <a:lvl5pPr marL="0" indent="1828800" algn="ctr">
              <a:buSzTx/>
              <a:buFontTx/>
              <a:buNone/>
              <a:defRPr sz="4800" b="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0" name="Shape 130"/>
          <p:cNvSpPr>
            <a:spLocks noGrp="1"/>
          </p:cNvSpPr>
          <p:nvPr>
            <p:ph type="sldNum" sz="quarter" idx="2"/>
          </p:nvPr>
        </p:nvSpPr>
        <p:spPr>
          <a:xfrm>
            <a:off x="22192337" y="12808585"/>
            <a:ext cx="515264" cy="538480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08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pic" sz="quarter" idx="13"/>
          </p:nvPr>
        </p:nvSpPr>
        <p:spPr>
          <a:xfrm>
            <a:off x="2144720" y="2826269"/>
            <a:ext cx="8065566" cy="8063467"/>
          </a:xfrm>
          <a:prstGeom prst="rect">
            <a:avLst/>
          </a:prstGeom>
          <a:ln w="12700"/>
        </p:spPr>
        <p:txBody>
          <a:bodyPr tIns="45719" bIns="45719"/>
          <a:lstStyle/>
          <a:p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xfrm>
            <a:off x="3048000" y="2244725"/>
            <a:ext cx="18288000" cy="4775201"/>
          </a:xfrm>
          <a:prstGeom prst="rect">
            <a:avLst/>
          </a:prstGeom>
        </p:spPr>
        <p:txBody>
          <a:bodyPr lIns="45719" tIns="45719" rIns="45719" bIns="45719" anchor="b">
            <a:normAutofit/>
          </a:bodyPr>
          <a:lstStyle>
            <a:lvl1pPr algn="ctr">
              <a:defRPr sz="12000"/>
            </a:lvl1pPr>
          </a:lstStyle>
          <a:p>
            <a:r>
              <a:t>标题文本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sz="quarter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0" indent="0" algn="ctr">
              <a:buSzTx/>
              <a:buFontTx/>
              <a:buNone/>
              <a:defRPr sz="4800" b="0"/>
            </a:lvl1pPr>
            <a:lvl2pPr marL="0" indent="914400" algn="ctr">
              <a:buSzTx/>
              <a:buFontTx/>
              <a:buNone/>
              <a:defRPr sz="4800" b="0"/>
            </a:lvl2pPr>
            <a:lvl3pPr marL="0" indent="1828800" algn="ctr">
              <a:buSzTx/>
              <a:buFontTx/>
              <a:buNone/>
              <a:defRPr sz="4800" b="0"/>
            </a:lvl3pPr>
            <a:lvl4pPr marL="0" indent="2743200" algn="ctr">
              <a:buSzTx/>
              <a:buFontTx/>
              <a:buNone/>
              <a:defRPr sz="4800" b="0"/>
            </a:lvl4pPr>
            <a:lvl5pPr marL="0" indent="3657600" algn="ctr">
              <a:buSzTx/>
              <a:buFontTx/>
              <a:buNone/>
              <a:defRPr sz="4800" b="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7" name="Shape 147"/>
          <p:cNvSpPr>
            <a:spLocks noGrp="1"/>
          </p:cNvSpPr>
          <p:nvPr>
            <p:ph type="sldNum" sz="quarter" idx="2"/>
          </p:nvPr>
        </p:nvSpPr>
        <p:spPr>
          <a:xfrm>
            <a:off x="22264522" y="12852375"/>
            <a:ext cx="443079" cy="450900"/>
          </a:xfrm>
          <a:prstGeom prst="rect">
            <a:avLst/>
          </a:prstGeom>
        </p:spPr>
        <p:txBody>
          <a:bodyPr lIns="45719" tIns="45719" rIns="45719" bIns="45719"/>
          <a:lstStyle>
            <a:lvl1pPr defTabSz="821530"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-1154068" y="-1151048"/>
            <a:ext cx="26692136" cy="16018096"/>
          </a:xfrm>
          <a:prstGeom prst="rect">
            <a:avLst/>
          </a:prstGeom>
          <a:solidFill>
            <a:srgbClr val="EBEDED">
              <a:alpha val="32788"/>
            </a:srgbClr>
          </a:solidFill>
          <a:ln w="25400">
            <a:solidFill>
              <a:schemeClr val="accent1"/>
            </a:solidFill>
            <a:miter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41" name="Shape 41" descr="直接连接符 5"/>
          <p:cNvSpPr/>
          <p:nvPr/>
        </p:nvSpPr>
        <p:spPr>
          <a:xfrm>
            <a:off x="1109179" y="4113617"/>
            <a:ext cx="1882601" cy="44270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7200" y="7200"/>
                  <a:pt x="14400" y="14400"/>
                  <a:pt x="21600" y="2160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22" name="Shape 22" descr="椭圆 32"/>
          <p:cNvSpPr/>
          <p:nvPr/>
        </p:nvSpPr>
        <p:spPr>
          <a:xfrm rot="19601501">
            <a:off x="-354788" y="2093097"/>
            <a:ext cx="2104349" cy="2104349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" name="Shape 42" descr="直接连接符 36"/>
          <p:cNvSpPr/>
          <p:nvPr/>
        </p:nvSpPr>
        <p:spPr>
          <a:xfrm>
            <a:off x="7454524" y="3470108"/>
            <a:ext cx="709452" cy="1756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24" name="Shape 24" descr="椭圆 67"/>
          <p:cNvSpPr/>
          <p:nvPr/>
        </p:nvSpPr>
        <p:spPr>
          <a:xfrm rot="19902816">
            <a:off x="7915823" y="2705401"/>
            <a:ext cx="793485" cy="79348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25" name="Connector 25" descr="直接连接符 70"/>
          <p:cNvCxnSpPr>
            <a:stCxn id="26" idx="0"/>
            <a:endCxn id="22" idx="0"/>
          </p:cNvCxnSpPr>
          <p:nvPr/>
        </p:nvCxnSpPr>
        <p:spPr>
          <a:xfrm flipH="1" flipV="1">
            <a:off x="697386" y="3145271"/>
            <a:ext cx="3548455" cy="23253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26" name="Shape 26" descr="椭圆 73"/>
          <p:cNvSpPr/>
          <p:nvPr/>
        </p:nvSpPr>
        <p:spPr>
          <a:xfrm rot="18518723">
            <a:off x="3849098" y="2771781"/>
            <a:ext cx="793485" cy="793486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" name="Shape 43" descr="直接连接符 116"/>
          <p:cNvSpPr/>
          <p:nvPr/>
        </p:nvSpPr>
        <p:spPr>
          <a:xfrm>
            <a:off x="5177737" y="6853353"/>
            <a:ext cx="936629" cy="4252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4400" y="14400"/>
                  <a:pt x="7200" y="7200"/>
                  <a:pt x="0" y="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28" name="Shape 28" descr="椭圆 119"/>
          <p:cNvSpPr/>
          <p:nvPr/>
        </p:nvSpPr>
        <p:spPr>
          <a:xfrm rot="19644584">
            <a:off x="5629558" y="11091233"/>
            <a:ext cx="1235437" cy="1235437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" name="Shape 29" descr="椭圆 125"/>
          <p:cNvSpPr/>
          <p:nvPr/>
        </p:nvSpPr>
        <p:spPr>
          <a:xfrm rot="18901075">
            <a:off x="22638765" y="1006480"/>
            <a:ext cx="793485" cy="79348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" name="Shape 30" descr="椭圆 126"/>
          <p:cNvSpPr/>
          <p:nvPr/>
        </p:nvSpPr>
        <p:spPr>
          <a:xfrm rot="18901075">
            <a:off x="21628713" y="11189723"/>
            <a:ext cx="2448613" cy="2448613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31" name="Connector 31" descr="直接连接符 127"/>
          <p:cNvCxnSpPr>
            <a:stCxn id="24" idx="0"/>
            <a:endCxn id="32" idx="0"/>
          </p:cNvCxnSpPr>
          <p:nvPr/>
        </p:nvCxnSpPr>
        <p:spPr>
          <a:xfrm>
            <a:off x="8312565" y="3102143"/>
            <a:ext cx="2773322" cy="482627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32" name="Shape 32" descr="椭圆 130"/>
          <p:cNvSpPr/>
          <p:nvPr/>
        </p:nvSpPr>
        <p:spPr>
          <a:xfrm rot="19902816">
            <a:off x="10941004" y="3439887"/>
            <a:ext cx="289765" cy="28976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" name="Shape 33" descr="椭圆 132"/>
          <p:cNvSpPr/>
          <p:nvPr/>
        </p:nvSpPr>
        <p:spPr>
          <a:xfrm rot="19902816">
            <a:off x="5032854" y="940843"/>
            <a:ext cx="289765" cy="28976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34" name="Connector 34" descr="直接连接符 133"/>
          <p:cNvCxnSpPr>
            <a:stCxn id="33" idx="0"/>
            <a:endCxn id="26" idx="0"/>
          </p:cNvCxnSpPr>
          <p:nvPr/>
        </p:nvCxnSpPr>
        <p:spPr>
          <a:xfrm flipH="1">
            <a:off x="4245840" y="1085725"/>
            <a:ext cx="931897" cy="2082799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 descr="直接连接符 5"/>
          <p:cNvSpPr/>
          <p:nvPr/>
        </p:nvSpPr>
        <p:spPr>
          <a:xfrm>
            <a:off x="1109179" y="4113617"/>
            <a:ext cx="1882601" cy="44270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7200" y="7200"/>
                  <a:pt x="14400" y="14400"/>
                  <a:pt x="21600" y="2160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46" name="Shape 46" descr="椭圆 32"/>
          <p:cNvSpPr/>
          <p:nvPr/>
        </p:nvSpPr>
        <p:spPr>
          <a:xfrm rot="19601501">
            <a:off x="-354788" y="2093097"/>
            <a:ext cx="2104349" cy="2104349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" name="Shape 66" descr="直接连接符 36"/>
          <p:cNvSpPr/>
          <p:nvPr/>
        </p:nvSpPr>
        <p:spPr>
          <a:xfrm>
            <a:off x="7454524" y="3470108"/>
            <a:ext cx="709452" cy="1756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48" name="Shape 48" descr="椭圆 67"/>
          <p:cNvSpPr/>
          <p:nvPr/>
        </p:nvSpPr>
        <p:spPr>
          <a:xfrm rot="19902816">
            <a:off x="7915823" y="2705401"/>
            <a:ext cx="793485" cy="79348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49" name="Connector 49" descr="直接连接符 70"/>
          <p:cNvCxnSpPr>
            <a:stCxn id="50" idx="0"/>
            <a:endCxn id="46" idx="0"/>
          </p:cNvCxnSpPr>
          <p:nvPr/>
        </p:nvCxnSpPr>
        <p:spPr>
          <a:xfrm flipH="1" flipV="1">
            <a:off x="697386" y="3145271"/>
            <a:ext cx="3548455" cy="23253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50" name="Shape 50" descr="椭圆 73"/>
          <p:cNvSpPr/>
          <p:nvPr/>
        </p:nvSpPr>
        <p:spPr>
          <a:xfrm rot="18518723">
            <a:off x="3849098" y="2771781"/>
            <a:ext cx="793485" cy="793486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" name="Shape 67" descr="直接连接符 116"/>
          <p:cNvSpPr/>
          <p:nvPr/>
        </p:nvSpPr>
        <p:spPr>
          <a:xfrm>
            <a:off x="5177737" y="6853353"/>
            <a:ext cx="936629" cy="4252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4400" y="14400"/>
                  <a:pt x="7200" y="7200"/>
                  <a:pt x="0" y="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52" name="Shape 52" descr="椭圆 119"/>
          <p:cNvSpPr/>
          <p:nvPr/>
        </p:nvSpPr>
        <p:spPr>
          <a:xfrm rot="19644584">
            <a:off x="5629558" y="11091233"/>
            <a:ext cx="1235437" cy="1235437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" name="Shape 53" descr="椭圆 125"/>
          <p:cNvSpPr/>
          <p:nvPr/>
        </p:nvSpPr>
        <p:spPr>
          <a:xfrm rot="18901075">
            <a:off x="22638765" y="1006480"/>
            <a:ext cx="793485" cy="79348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" name="Shape 54" descr="椭圆 126"/>
          <p:cNvSpPr/>
          <p:nvPr/>
        </p:nvSpPr>
        <p:spPr>
          <a:xfrm rot="18901075">
            <a:off x="21628713" y="11189723"/>
            <a:ext cx="2448613" cy="2448613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55" name="Connector 55" descr="直接连接符 127"/>
          <p:cNvCxnSpPr>
            <a:stCxn id="48" idx="0"/>
            <a:endCxn id="56" idx="0"/>
          </p:cNvCxnSpPr>
          <p:nvPr/>
        </p:nvCxnSpPr>
        <p:spPr>
          <a:xfrm>
            <a:off x="8312565" y="3102143"/>
            <a:ext cx="2773322" cy="482627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56" name="Shape 56" descr="椭圆 130"/>
          <p:cNvSpPr/>
          <p:nvPr/>
        </p:nvSpPr>
        <p:spPr>
          <a:xfrm rot="19902816">
            <a:off x="10941004" y="3439887"/>
            <a:ext cx="289765" cy="28976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7" name="Shape 57" descr="椭圆 132"/>
          <p:cNvSpPr/>
          <p:nvPr/>
        </p:nvSpPr>
        <p:spPr>
          <a:xfrm rot="19902816">
            <a:off x="5032854" y="940843"/>
            <a:ext cx="289765" cy="28976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58" name="Connector 58" descr="直接连接符 133"/>
          <p:cNvCxnSpPr>
            <a:stCxn id="57" idx="0"/>
            <a:endCxn id="50" idx="0"/>
          </p:cNvCxnSpPr>
          <p:nvPr/>
        </p:nvCxnSpPr>
        <p:spPr>
          <a:xfrm flipH="1">
            <a:off x="4245840" y="1085725"/>
            <a:ext cx="931897" cy="2082799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59" name="Shape 59"/>
          <p:cNvSpPr>
            <a:spLocks noGrp="1"/>
          </p:cNvSpPr>
          <p:nvPr>
            <p:ph type="sldNum" sz="quarter" idx="2"/>
          </p:nvPr>
        </p:nvSpPr>
        <p:spPr>
          <a:xfrm>
            <a:off x="22147459" y="12259003"/>
            <a:ext cx="478071" cy="487645"/>
          </a:xfrm>
          <a:prstGeom prst="rect">
            <a:avLst/>
          </a:prstGeom>
        </p:spPr>
        <p:txBody>
          <a:bodyPr lIns="91421" tIns="91421" rIns="91421" bIns="91421" anchor="t"/>
          <a:lstStyle>
            <a:lvl1pPr defTabSz="1827212">
              <a:defRPr sz="2000" b="0">
                <a:solidFill>
                  <a:srgbClr val="7F7F7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/>
          </p:cNvSpPr>
          <p:nvPr>
            <p:ph type="title"/>
          </p:nvPr>
        </p:nvSpPr>
        <p:spPr>
          <a:xfrm>
            <a:off x="3048000" y="2244725"/>
            <a:ext cx="18288000" cy="477520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120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标题文本</a:t>
            </a:r>
          </a:p>
        </p:txBody>
      </p:sp>
      <p:sp>
        <p:nvSpPr>
          <p:cNvPr id="70" name="Shape 70"/>
          <p:cNvSpPr>
            <a:spLocks noGrp="1"/>
          </p:cNvSpPr>
          <p:nvPr>
            <p:ph type="body" sz="quarter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4800" b="0">
                <a:latin typeface="Calibri"/>
                <a:ea typeface="Calibri"/>
                <a:cs typeface="Calibri"/>
                <a:sym typeface="Calibri"/>
              </a:defRPr>
            </a:lvl1pPr>
            <a:lvl2pPr marL="0" indent="457200" algn="ctr">
              <a:buSzTx/>
              <a:buFontTx/>
              <a:buNone/>
              <a:defRPr sz="4800" b="0">
                <a:latin typeface="Calibri"/>
                <a:ea typeface="Calibri"/>
                <a:cs typeface="Calibri"/>
                <a:sym typeface="Calibri"/>
              </a:defRPr>
            </a:lvl2pPr>
            <a:lvl3pPr marL="0" indent="914400" algn="ctr">
              <a:buSzTx/>
              <a:buFontTx/>
              <a:buNone/>
              <a:defRPr sz="4800" b="0">
                <a:latin typeface="Calibri"/>
                <a:ea typeface="Calibri"/>
                <a:cs typeface="Calibri"/>
                <a:sym typeface="Calibri"/>
              </a:defRPr>
            </a:lvl3pPr>
            <a:lvl4pPr marL="0" indent="1371600" algn="ctr">
              <a:buSzTx/>
              <a:buFontTx/>
              <a:buNone/>
              <a:defRPr sz="4800" b="0">
                <a:latin typeface="Calibri"/>
                <a:ea typeface="Calibri"/>
                <a:cs typeface="Calibri"/>
                <a:sym typeface="Calibri"/>
              </a:defRPr>
            </a:lvl4pPr>
            <a:lvl5pPr marL="0" indent="1828800" algn="ctr">
              <a:buSzTx/>
              <a:buFontTx/>
              <a:buNone/>
              <a:defRPr sz="4800" b="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1" name="Shape 71"/>
          <p:cNvSpPr>
            <a:spLocks noGrp="1"/>
          </p:cNvSpPr>
          <p:nvPr>
            <p:ph type="sldNum" sz="quarter" idx="2"/>
          </p:nvPr>
        </p:nvSpPr>
        <p:spPr>
          <a:xfrm>
            <a:off x="22172989" y="12802235"/>
            <a:ext cx="534611" cy="551181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xfrm>
            <a:off x="1219202" y="550333"/>
            <a:ext cx="21945601" cy="2286001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标题文本</a:t>
            </a:r>
          </a:p>
        </p:txBody>
      </p:sp>
      <p:sp>
        <p:nvSpPr>
          <p:cNvPr id="79" name="Shape 79"/>
          <p:cNvSpPr>
            <a:spLocks noGrp="1"/>
          </p:cNvSpPr>
          <p:nvPr>
            <p:ph type="sldNum" sz="quarter" idx="2"/>
          </p:nvPr>
        </p:nvSpPr>
        <p:spPr>
          <a:xfrm>
            <a:off x="22264522" y="12852375"/>
            <a:ext cx="443079" cy="450900"/>
          </a:xfrm>
          <a:prstGeom prst="rect">
            <a:avLst/>
          </a:prstGeom>
        </p:spPr>
        <p:txBody>
          <a:bodyPr lIns="45719" tIns="45719" rIns="45719" bIns="45719"/>
          <a:lstStyle>
            <a:lvl1pPr defTabSz="821530">
              <a:defRPr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标题文本</a:t>
            </a:r>
          </a:p>
        </p:txBody>
      </p:sp>
      <p:sp>
        <p:nvSpPr>
          <p:cNvPr id="87" name="Shape 87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xfrm>
            <a:off x="22172989" y="12802235"/>
            <a:ext cx="534611" cy="551181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/>
          </p:cNvSpPr>
          <p:nvPr>
            <p:ph type="title"/>
          </p:nvPr>
        </p:nvSpPr>
        <p:spPr>
          <a:xfrm>
            <a:off x="3048000" y="2244725"/>
            <a:ext cx="18288000" cy="477520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12000"/>
            </a:lvl1pPr>
          </a:lstStyle>
          <a:p>
            <a:r>
              <a:t>标题文本</a:t>
            </a:r>
          </a:p>
        </p:txBody>
      </p:sp>
      <p:sp>
        <p:nvSpPr>
          <p:cNvPr id="96" name="Shape 96"/>
          <p:cNvSpPr>
            <a:spLocks noGrp="1"/>
          </p:cNvSpPr>
          <p:nvPr>
            <p:ph type="body" sz="quarter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4800" b="0"/>
            </a:lvl1pPr>
            <a:lvl2pPr marL="0" indent="457200" algn="ctr">
              <a:buSzTx/>
              <a:buFontTx/>
              <a:buNone/>
              <a:defRPr sz="4800" b="0"/>
            </a:lvl2pPr>
            <a:lvl3pPr marL="0" indent="914400" algn="ctr">
              <a:buSzTx/>
              <a:buFontTx/>
              <a:buNone/>
              <a:defRPr sz="4800" b="0"/>
            </a:lvl3pPr>
            <a:lvl4pPr marL="0" indent="1371600" algn="ctr">
              <a:buSzTx/>
              <a:buFontTx/>
              <a:buNone/>
              <a:defRPr sz="4800" b="0"/>
            </a:lvl4pPr>
            <a:lvl5pPr marL="0" indent="1828800" algn="ctr">
              <a:buSzTx/>
              <a:buFontTx/>
              <a:buNone/>
              <a:defRPr sz="4800" b="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7" name="Shape 97"/>
          <p:cNvSpPr>
            <a:spLocks noGrp="1"/>
          </p:cNvSpPr>
          <p:nvPr>
            <p:ph type="sldNum" sz="quarter" idx="2"/>
          </p:nvPr>
        </p:nvSpPr>
        <p:spPr>
          <a:xfrm>
            <a:off x="22172989" y="12802235"/>
            <a:ext cx="534611" cy="551181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xfrm>
            <a:off x="3048000" y="2244725"/>
            <a:ext cx="18288000" cy="477520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12000"/>
            </a:lvl1pPr>
          </a:lstStyle>
          <a:p>
            <a:r>
              <a:t>标题文本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4800" b="0"/>
            </a:lvl1pPr>
            <a:lvl2pPr marL="0" indent="457200" algn="ctr">
              <a:buSzTx/>
              <a:buFontTx/>
              <a:buNone/>
              <a:defRPr sz="4800" b="0"/>
            </a:lvl2pPr>
            <a:lvl3pPr marL="0" indent="914400" algn="ctr">
              <a:buSzTx/>
              <a:buFontTx/>
              <a:buNone/>
              <a:defRPr sz="4800" b="0"/>
            </a:lvl3pPr>
            <a:lvl4pPr marL="0" indent="1371600" algn="ctr">
              <a:buSzTx/>
              <a:buFontTx/>
              <a:buNone/>
              <a:defRPr sz="4800" b="0"/>
            </a:lvl4pPr>
            <a:lvl5pPr marL="0" indent="1828800" algn="ctr">
              <a:buSzTx/>
              <a:buFontTx/>
              <a:buNone/>
              <a:defRPr sz="4800" b="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3" name="Shape 1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28.jpg" descr="图片 2"/>
          <p:cNvPicPr>
            <a:picLocks noChangeAspect="1"/>
          </p:cNvPicPr>
          <p:nvPr/>
        </p:nvPicPr>
        <p:blipFill>
          <a:blip r:embed="rId15">
            <a:extLst/>
          </a:blip>
          <a:stretch>
            <a:fillRect/>
          </a:stretch>
        </p:blipFill>
        <p:spPr>
          <a:xfrm flipH="1">
            <a:off x="0" y="-42087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 descr="矩形 10"/>
          <p:cNvSpPr/>
          <p:nvPr/>
        </p:nvSpPr>
        <p:spPr>
          <a:xfrm>
            <a:off x="-1" y="-1"/>
            <a:ext cx="24384001" cy="13716001"/>
          </a:xfrm>
          <a:prstGeom prst="rect">
            <a:avLst/>
          </a:prstGeom>
          <a:solidFill>
            <a:srgbClr val="000000">
              <a:alpha val="7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1219200" y="184149"/>
            <a:ext cx="21945600" cy="301625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/>
          <a:lstStyle/>
          <a:p>
            <a:r>
              <a:t>标题文本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1219200" y="3200400"/>
            <a:ext cx="21945600" cy="1051560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 anchor="ctr">
            <a:spAutoFit/>
          </a:bodyPr>
          <a:lstStyle>
            <a:lvl1pPr algn="r"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1pPr>
      <a:lvl2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2pPr>
      <a:lvl3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3pPr>
      <a:lvl4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4pPr>
      <a:lvl5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5pPr>
      <a:lvl6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6pPr>
      <a:lvl7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7pPr>
      <a:lvl8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8pPr>
      <a:lvl9pPr marL="0" marR="0" indent="0" algn="l" defTabSz="1828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0" i="0" u="none" strike="noStrike" cap="none" spc="0" baseline="0">
          <a:ln>
            <a:noFill/>
          </a:ln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9pPr>
    </p:titleStyle>
    <p:bodyStyle>
      <a:lvl1pPr marL="457200" marR="0" indent="-457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1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1pPr>
      <a:lvl2pPr marL="990600" marR="0" indent="-5334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1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2pPr>
      <a:lvl3pPr marL="1554479" marR="0" indent="-640079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1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3pPr>
      <a:lvl4pPr marL="20828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1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4pPr>
      <a:lvl5pPr marL="25400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1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5pPr>
      <a:lvl6pPr marL="29972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1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6pPr>
      <a:lvl7pPr marL="34544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1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7pPr>
      <a:lvl8pPr marL="39116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1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8pPr>
      <a:lvl9pPr marL="4368800" marR="0" indent="-711200" algn="l" defTabSz="1828800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sz="5600" b="1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等线"/>
        </a:defRPr>
      </a:lvl9pPr>
    </p:bodyStyle>
    <p:otherStyle>
      <a:lvl1pPr marL="0" marR="0" indent="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457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914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1371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18288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22860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27432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3200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36576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 descr="圆: 空心 59"/>
          <p:cNvSpPr/>
          <p:nvPr/>
        </p:nvSpPr>
        <p:spPr>
          <a:xfrm>
            <a:off x="3691061" y="3494109"/>
            <a:ext cx="2188753" cy="21887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2956" y="10800"/>
                </a:moveTo>
                <a:cubicBezTo>
                  <a:pt x="2956" y="15132"/>
                  <a:pt x="6468" y="18644"/>
                  <a:pt x="10800" y="18644"/>
                </a:cubicBezTo>
                <a:cubicBezTo>
                  <a:pt x="15132" y="18644"/>
                  <a:pt x="18644" y="15132"/>
                  <a:pt x="18644" y="10800"/>
                </a:cubicBezTo>
                <a:cubicBezTo>
                  <a:pt x="18644" y="6468"/>
                  <a:pt x="15132" y="2956"/>
                  <a:pt x="10800" y="2956"/>
                </a:cubicBezTo>
                <a:cubicBezTo>
                  <a:pt x="6468" y="2956"/>
                  <a:pt x="2956" y="6468"/>
                  <a:pt x="2956" y="1080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tIns="91439" bIns="91439" anchor="ctr"/>
          <a:lstStyle/>
          <a:p>
            <a:pPr algn="ctr"/>
            <a:endParaRPr/>
          </a:p>
        </p:txBody>
      </p:sp>
      <p:sp>
        <p:nvSpPr>
          <p:cNvPr id="157" name="Shape 157" descr="椭圆 16"/>
          <p:cNvSpPr/>
          <p:nvPr/>
        </p:nvSpPr>
        <p:spPr>
          <a:xfrm>
            <a:off x="3766325" y="4390073"/>
            <a:ext cx="4935858" cy="4935857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8" name="Shape 158" descr="文本框 10"/>
          <p:cNvSpPr/>
          <p:nvPr/>
        </p:nvSpPr>
        <p:spPr>
          <a:xfrm>
            <a:off x="3554404" y="5279537"/>
            <a:ext cx="17891735" cy="24053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r">
              <a:defRPr sz="14400" b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r>
              <a:t>FOF-Navigator</a:t>
            </a:r>
          </a:p>
        </p:txBody>
      </p:sp>
      <p:sp>
        <p:nvSpPr>
          <p:cNvPr id="159" name="Shape 159" descr="圆: 空心 24"/>
          <p:cNvSpPr/>
          <p:nvPr/>
        </p:nvSpPr>
        <p:spPr>
          <a:xfrm>
            <a:off x="13579761" y="-3124040"/>
            <a:ext cx="5800441" cy="58004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2956" y="10800"/>
                </a:moveTo>
                <a:cubicBezTo>
                  <a:pt x="2956" y="15132"/>
                  <a:pt x="6468" y="18644"/>
                  <a:pt x="10800" y="18644"/>
                </a:cubicBezTo>
                <a:cubicBezTo>
                  <a:pt x="15132" y="18644"/>
                  <a:pt x="18644" y="15132"/>
                  <a:pt x="18644" y="10800"/>
                </a:cubicBezTo>
                <a:cubicBezTo>
                  <a:pt x="18644" y="6468"/>
                  <a:pt x="15132" y="2956"/>
                  <a:pt x="10800" y="2956"/>
                </a:cubicBezTo>
                <a:cubicBezTo>
                  <a:pt x="6468" y="2956"/>
                  <a:pt x="2956" y="6468"/>
                  <a:pt x="2956" y="1080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tIns="91439" bIns="91439" anchor="ctr"/>
          <a:lstStyle/>
          <a:p>
            <a:pPr algn="ctr"/>
            <a:endParaRPr/>
          </a:p>
        </p:txBody>
      </p:sp>
      <p:sp>
        <p:nvSpPr>
          <p:cNvPr id="160" name="Shape 160" descr="圆: 空心 25"/>
          <p:cNvSpPr/>
          <p:nvPr/>
        </p:nvSpPr>
        <p:spPr>
          <a:xfrm>
            <a:off x="18285823" y="11097283"/>
            <a:ext cx="2188753" cy="21887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2956" y="10800"/>
                </a:moveTo>
                <a:cubicBezTo>
                  <a:pt x="2956" y="15132"/>
                  <a:pt x="6468" y="18644"/>
                  <a:pt x="10800" y="18644"/>
                </a:cubicBezTo>
                <a:cubicBezTo>
                  <a:pt x="15132" y="18644"/>
                  <a:pt x="18644" y="15132"/>
                  <a:pt x="18644" y="10800"/>
                </a:cubicBezTo>
                <a:cubicBezTo>
                  <a:pt x="18644" y="6468"/>
                  <a:pt x="15132" y="2956"/>
                  <a:pt x="10800" y="2956"/>
                </a:cubicBezTo>
                <a:cubicBezTo>
                  <a:pt x="6468" y="2956"/>
                  <a:pt x="2956" y="6468"/>
                  <a:pt x="2956" y="10800"/>
                </a:cubicBezTo>
                <a:close/>
              </a:path>
            </a:pathLst>
          </a:custGeom>
          <a:solidFill>
            <a:srgbClr val="F5C243"/>
          </a:solidFill>
          <a:ln w="12700">
            <a:miter lim="400000"/>
          </a:ln>
        </p:spPr>
        <p:txBody>
          <a:bodyPr tIns="91439" bIns="91439" anchor="ctr"/>
          <a:lstStyle/>
          <a:p>
            <a:pPr algn="ctr"/>
            <a:endParaRPr/>
          </a:p>
        </p:txBody>
      </p:sp>
      <p:sp>
        <p:nvSpPr>
          <p:cNvPr id="161" name="Shape 161" descr="矩形 27"/>
          <p:cNvSpPr/>
          <p:nvPr/>
        </p:nvSpPr>
        <p:spPr>
          <a:xfrm>
            <a:off x="12170058" y="7619954"/>
            <a:ext cx="9263381" cy="932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 algn="just">
              <a:defRPr sz="4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基于全方位评价的多策略智能投顾系统</a:t>
            </a:r>
          </a:p>
        </p:txBody>
      </p:sp>
      <p:grpSp>
        <p:nvGrpSpPr>
          <p:cNvPr id="186" name="Group 186"/>
          <p:cNvGrpSpPr/>
          <p:nvPr/>
        </p:nvGrpSpPr>
        <p:grpSpPr>
          <a:xfrm>
            <a:off x="17339660" y="3765705"/>
            <a:ext cx="4081080" cy="982281"/>
            <a:chOff x="0" y="0"/>
            <a:chExt cx="4081078" cy="982279"/>
          </a:xfrm>
        </p:grpSpPr>
        <p:sp>
          <p:nvSpPr>
            <p:cNvPr id="162" name="Shape 162" descr="椭圆 28"/>
            <p:cNvSpPr/>
            <p:nvPr/>
          </p:nvSpPr>
          <p:spPr>
            <a:xfrm>
              <a:off x="0" y="1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3" name="Shape 163" descr="椭圆 29"/>
            <p:cNvSpPr/>
            <p:nvPr/>
          </p:nvSpPr>
          <p:spPr>
            <a:xfrm>
              <a:off x="437929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4" name="Shape 164" descr="椭圆 30"/>
            <p:cNvSpPr/>
            <p:nvPr/>
          </p:nvSpPr>
          <p:spPr>
            <a:xfrm>
              <a:off x="875859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5" name="Shape 165" descr="椭圆 31"/>
            <p:cNvSpPr/>
            <p:nvPr/>
          </p:nvSpPr>
          <p:spPr>
            <a:xfrm>
              <a:off x="1313789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6" name="Shape 166" descr="椭圆 32"/>
            <p:cNvSpPr/>
            <p:nvPr/>
          </p:nvSpPr>
          <p:spPr>
            <a:xfrm>
              <a:off x="1751722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7" name="Shape 167" descr="椭圆 33"/>
            <p:cNvSpPr/>
            <p:nvPr/>
          </p:nvSpPr>
          <p:spPr>
            <a:xfrm>
              <a:off x="2189653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8" name="Shape 168" descr="椭圆 34"/>
            <p:cNvSpPr/>
            <p:nvPr/>
          </p:nvSpPr>
          <p:spPr>
            <a:xfrm>
              <a:off x="2627583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9" name="Shape 169" descr="椭圆 35"/>
            <p:cNvSpPr/>
            <p:nvPr/>
          </p:nvSpPr>
          <p:spPr>
            <a:xfrm>
              <a:off x="3065513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0" name="Shape 170" descr="椭圆 36"/>
            <p:cNvSpPr/>
            <p:nvPr/>
          </p:nvSpPr>
          <p:spPr>
            <a:xfrm>
              <a:off x="3503445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1" name="Shape 171" descr="椭圆 37"/>
            <p:cNvSpPr/>
            <p:nvPr/>
          </p:nvSpPr>
          <p:spPr>
            <a:xfrm>
              <a:off x="3941378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2" name="Shape 172" descr="椭圆 40"/>
            <p:cNvSpPr/>
            <p:nvPr/>
          </p:nvSpPr>
          <p:spPr>
            <a:xfrm>
              <a:off x="875859" y="42128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3" name="Shape 173" descr="椭圆 41"/>
            <p:cNvSpPr/>
            <p:nvPr/>
          </p:nvSpPr>
          <p:spPr>
            <a:xfrm>
              <a:off x="1313789" y="42128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4" name="Shape 174" descr="椭圆 42"/>
            <p:cNvSpPr/>
            <p:nvPr/>
          </p:nvSpPr>
          <p:spPr>
            <a:xfrm>
              <a:off x="1751722" y="42128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5" name="Shape 175" descr="椭圆 43"/>
            <p:cNvSpPr/>
            <p:nvPr/>
          </p:nvSpPr>
          <p:spPr>
            <a:xfrm>
              <a:off x="2189653" y="42128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6" name="Shape 176" descr="椭圆 44"/>
            <p:cNvSpPr/>
            <p:nvPr/>
          </p:nvSpPr>
          <p:spPr>
            <a:xfrm>
              <a:off x="2627583" y="42128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7" name="Shape 177" descr="椭圆 45"/>
            <p:cNvSpPr/>
            <p:nvPr/>
          </p:nvSpPr>
          <p:spPr>
            <a:xfrm>
              <a:off x="3065513" y="42128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8" name="Shape 178" descr="椭圆 46"/>
            <p:cNvSpPr/>
            <p:nvPr/>
          </p:nvSpPr>
          <p:spPr>
            <a:xfrm>
              <a:off x="3503445" y="42128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9" name="Shape 179" descr="椭圆 47"/>
            <p:cNvSpPr/>
            <p:nvPr/>
          </p:nvSpPr>
          <p:spPr>
            <a:xfrm>
              <a:off x="3941378" y="42128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0" name="Shape 180" descr="椭圆 52"/>
            <p:cNvSpPr/>
            <p:nvPr/>
          </p:nvSpPr>
          <p:spPr>
            <a:xfrm>
              <a:off x="1751722" y="84257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1" name="Shape 181" descr="椭圆 53"/>
            <p:cNvSpPr/>
            <p:nvPr/>
          </p:nvSpPr>
          <p:spPr>
            <a:xfrm>
              <a:off x="2189653" y="84257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2" name="Shape 182" descr="椭圆 54"/>
            <p:cNvSpPr/>
            <p:nvPr/>
          </p:nvSpPr>
          <p:spPr>
            <a:xfrm>
              <a:off x="2627583" y="84257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3" name="Shape 183" descr="椭圆 55"/>
            <p:cNvSpPr/>
            <p:nvPr/>
          </p:nvSpPr>
          <p:spPr>
            <a:xfrm>
              <a:off x="3065513" y="84257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4" name="Shape 184" descr="椭圆 56"/>
            <p:cNvSpPr/>
            <p:nvPr/>
          </p:nvSpPr>
          <p:spPr>
            <a:xfrm>
              <a:off x="3503445" y="84257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5" name="Shape 185" descr="椭圆 57"/>
            <p:cNvSpPr/>
            <p:nvPr/>
          </p:nvSpPr>
          <p:spPr>
            <a:xfrm>
              <a:off x="3941378" y="842579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7" name="Shape 187" descr="文本框 1"/>
          <p:cNvSpPr/>
          <p:nvPr/>
        </p:nvSpPr>
        <p:spPr>
          <a:xfrm rot="16200000">
            <a:off x="7581290" y="6674820"/>
            <a:ext cx="329083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88" name="Shape 188" descr="文本框 38"/>
          <p:cNvSpPr/>
          <p:nvPr/>
        </p:nvSpPr>
        <p:spPr>
          <a:xfrm rot="16200000">
            <a:off x="7993706" y="6682079"/>
            <a:ext cx="329083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89" name="Shape 189" descr="文本框 39"/>
          <p:cNvSpPr/>
          <p:nvPr/>
        </p:nvSpPr>
        <p:spPr>
          <a:xfrm rot="16200000">
            <a:off x="8395728" y="6682079"/>
            <a:ext cx="329083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90" name="Shape 190" descr="文本框 48"/>
          <p:cNvSpPr/>
          <p:nvPr/>
        </p:nvSpPr>
        <p:spPr>
          <a:xfrm rot="16200000">
            <a:off x="8797748" y="6682079"/>
            <a:ext cx="329084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91" name="Shape 191" descr="文本框 49"/>
          <p:cNvSpPr/>
          <p:nvPr/>
        </p:nvSpPr>
        <p:spPr>
          <a:xfrm rot="16200000">
            <a:off x="9199768" y="6682079"/>
            <a:ext cx="329083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92" name="Shape 192" descr="文本框 50"/>
          <p:cNvSpPr/>
          <p:nvPr/>
        </p:nvSpPr>
        <p:spPr>
          <a:xfrm rot="16200000">
            <a:off x="7591686" y="6984250"/>
            <a:ext cx="329084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93" name="Shape 193" descr="文本框 51"/>
          <p:cNvSpPr/>
          <p:nvPr/>
        </p:nvSpPr>
        <p:spPr>
          <a:xfrm rot="16200000">
            <a:off x="7993706" y="6984250"/>
            <a:ext cx="329083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94" name="Shape 194" descr="文本框 60"/>
          <p:cNvSpPr/>
          <p:nvPr/>
        </p:nvSpPr>
        <p:spPr>
          <a:xfrm rot="16200000">
            <a:off x="8395728" y="6984250"/>
            <a:ext cx="329083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95" name="Shape 195" descr="文本框 61"/>
          <p:cNvSpPr/>
          <p:nvPr/>
        </p:nvSpPr>
        <p:spPr>
          <a:xfrm rot="16200000">
            <a:off x="8797748" y="6984250"/>
            <a:ext cx="329084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96" name="Shape 196" descr="文本框 62"/>
          <p:cNvSpPr/>
          <p:nvPr/>
        </p:nvSpPr>
        <p:spPr>
          <a:xfrm rot="16200000">
            <a:off x="9199768" y="6984250"/>
            <a:ext cx="329083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97" name="Shape 197" descr="文本框 63"/>
          <p:cNvSpPr/>
          <p:nvPr/>
        </p:nvSpPr>
        <p:spPr>
          <a:xfrm rot="16200000">
            <a:off x="7591686" y="7286422"/>
            <a:ext cx="329084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98" name="Shape 198" descr="文本框 64"/>
          <p:cNvSpPr/>
          <p:nvPr/>
        </p:nvSpPr>
        <p:spPr>
          <a:xfrm rot="16200000">
            <a:off x="7993706" y="7286422"/>
            <a:ext cx="329083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199" name="Shape 199" descr="文本框 65"/>
          <p:cNvSpPr/>
          <p:nvPr/>
        </p:nvSpPr>
        <p:spPr>
          <a:xfrm rot="16200000">
            <a:off x="8395728" y="7286422"/>
            <a:ext cx="329083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200" name="Shape 200" descr="文本框 66"/>
          <p:cNvSpPr/>
          <p:nvPr/>
        </p:nvSpPr>
        <p:spPr>
          <a:xfrm rot="16200000">
            <a:off x="8797748" y="7286422"/>
            <a:ext cx="329084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sp>
        <p:nvSpPr>
          <p:cNvPr id="201" name="Shape 201" descr="文本框 67"/>
          <p:cNvSpPr/>
          <p:nvPr/>
        </p:nvSpPr>
        <p:spPr>
          <a:xfrm rot="16200000">
            <a:off x="9199768" y="7286422"/>
            <a:ext cx="329083" cy="728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b="0">
                <a:latin typeface="华文宋体"/>
                <a:ea typeface="华文宋体"/>
                <a:cs typeface="华文宋体"/>
                <a:sym typeface="华文宋体"/>
              </a:defRPr>
            </a:lvl1pPr>
          </a:lstStyle>
          <a:p>
            <a:r>
              <a:t>(</a:t>
            </a:r>
          </a:p>
        </p:txBody>
      </p:sp>
      <p:grpSp>
        <p:nvGrpSpPr>
          <p:cNvPr id="205" name="Group 205"/>
          <p:cNvGrpSpPr/>
          <p:nvPr/>
        </p:nvGrpSpPr>
        <p:grpSpPr>
          <a:xfrm rot="8100000">
            <a:off x="19006342" y="11817802"/>
            <a:ext cx="747713" cy="747713"/>
            <a:chOff x="0" y="0"/>
            <a:chExt cx="747712" cy="747711"/>
          </a:xfrm>
        </p:grpSpPr>
        <p:sp>
          <p:nvSpPr>
            <p:cNvPr id="202" name="Shape 202" descr="矩形 3"/>
            <p:cNvSpPr/>
            <p:nvPr/>
          </p:nvSpPr>
          <p:spPr>
            <a:xfrm>
              <a:off x="1" y="0"/>
              <a:ext cx="158879" cy="746733"/>
            </a:xfrm>
            <a:prstGeom prst="rect">
              <a:avLst/>
            </a:prstGeom>
            <a:solidFill>
              <a:srgbClr val="F5C243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3" name="Shape 203" descr="矩形 72"/>
            <p:cNvSpPr/>
            <p:nvPr/>
          </p:nvSpPr>
          <p:spPr>
            <a:xfrm rot="16200000">
              <a:off x="294416" y="-294414"/>
              <a:ext cx="158879" cy="747711"/>
            </a:xfrm>
            <a:prstGeom prst="rect">
              <a:avLst/>
            </a:prstGeom>
            <a:solidFill>
              <a:srgbClr val="F5C243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4" name="Shape 204" descr="矩形 73"/>
            <p:cNvSpPr/>
            <p:nvPr/>
          </p:nvSpPr>
          <p:spPr>
            <a:xfrm rot="8100000">
              <a:off x="294417" y="-75418"/>
              <a:ext cx="158879" cy="898547"/>
            </a:xfrm>
            <a:prstGeom prst="rect">
              <a:avLst/>
            </a:prstGeom>
            <a:solidFill>
              <a:srgbClr val="F5C243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pic>
        <p:nvPicPr>
          <p:cNvPr id="206" name="citi-filter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094132" y="2432050"/>
            <a:ext cx="3326355" cy="8769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roup 673"/>
          <p:cNvGrpSpPr/>
          <p:nvPr/>
        </p:nvGrpSpPr>
        <p:grpSpPr>
          <a:xfrm>
            <a:off x="21480515" y="1552160"/>
            <a:ext cx="982280" cy="4081079"/>
            <a:chOff x="0" y="0"/>
            <a:chExt cx="982279" cy="4081078"/>
          </a:xfrm>
        </p:grpSpPr>
        <p:sp>
          <p:nvSpPr>
            <p:cNvPr id="649" name="Shape 649" descr="椭圆 5"/>
            <p:cNvSpPr/>
            <p:nvPr/>
          </p:nvSpPr>
          <p:spPr>
            <a:xfrm rot="16200000">
              <a:off x="1" y="3941378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Shape 650" descr="椭圆 6"/>
            <p:cNvSpPr/>
            <p:nvPr/>
          </p:nvSpPr>
          <p:spPr>
            <a:xfrm rot="16200000">
              <a:off x="0" y="3503448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Shape 651" descr="椭圆 7"/>
            <p:cNvSpPr/>
            <p:nvPr/>
          </p:nvSpPr>
          <p:spPr>
            <a:xfrm rot="16200000">
              <a:off x="0" y="3065518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2" name="Shape 652" descr="椭圆 8"/>
            <p:cNvSpPr/>
            <p:nvPr/>
          </p:nvSpPr>
          <p:spPr>
            <a:xfrm rot="16200000">
              <a:off x="0" y="2627587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3" name="Shape 653" descr="椭圆 9"/>
            <p:cNvSpPr/>
            <p:nvPr/>
          </p:nvSpPr>
          <p:spPr>
            <a:xfrm rot="16200000">
              <a:off x="0" y="2189656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4" name="Shape 654" descr="椭圆 10"/>
            <p:cNvSpPr/>
            <p:nvPr/>
          </p:nvSpPr>
          <p:spPr>
            <a:xfrm rot="16200000">
              <a:off x="0" y="1751724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5" name="Shape 655" descr="椭圆 11"/>
            <p:cNvSpPr/>
            <p:nvPr/>
          </p:nvSpPr>
          <p:spPr>
            <a:xfrm rot="16200000">
              <a:off x="0" y="1313794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6" name="Shape 656" descr="椭圆 12"/>
            <p:cNvSpPr/>
            <p:nvPr/>
          </p:nvSpPr>
          <p:spPr>
            <a:xfrm rot="16200000">
              <a:off x="0" y="875863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7" name="Shape 657" descr="椭圆 13"/>
            <p:cNvSpPr/>
            <p:nvPr/>
          </p:nvSpPr>
          <p:spPr>
            <a:xfrm rot="16200000">
              <a:off x="0" y="437931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8" name="Shape 658" descr="椭圆 14"/>
            <p:cNvSpPr/>
            <p:nvPr/>
          </p:nvSpPr>
          <p:spPr>
            <a:xfrm rot="16200000">
              <a:off x="0" y="0"/>
              <a:ext cx="139700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9" name="Shape 659" descr="椭圆 15"/>
            <p:cNvSpPr/>
            <p:nvPr/>
          </p:nvSpPr>
          <p:spPr>
            <a:xfrm rot="16200000">
              <a:off x="421290" y="3065518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0" name="Shape 660" descr="椭圆 16"/>
            <p:cNvSpPr/>
            <p:nvPr/>
          </p:nvSpPr>
          <p:spPr>
            <a:xfrm rot="16200000">
              <a:off x="421290" y="2627587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1" name="Shape 661" descr="椭圆 17"/>
            <p:cNvSpPr/>
            <p:nvPr/>
          </p:nvSpPr>
          <p:spPr>
            <a:xfrm rot="16200000">
              <a:off x="421290" y="2189656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2" name="Shape 662" descr="椭圆 18"/>
            <p:cNvSpPr/>
            <p:nvPr/>
          </p:nvSpPr>
          <p:spPr>
            <a:xfrm rot="16200000">
              <a:off x="421290" y="175172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3" name="Shape 663" descr="椭圆 19"/>
            <p:cNvSpPr/>
            <p:nvPr/>
          </p:nvSpPr>
          <p:spPr>
            <a:xfrm rot="16200000">
              <a:off x="421290" y="131379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4" name="Shape 664" descr="椭圆 20"/>
            <p:cNvSpPr/>
            <p:nvPr/>
          </p:nvSpPr>
          <p:spPr>
            <a:xfrm rot="16200000">
              <a:off x="421290" y="875863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5" name="Shape 665" descr="椭圆 21"/>
            <p:cNvSpPr/>
            <p:nvPr/>
          </p:nvSpPr>
          <p:spPr>
            <a:xfrm rot="16200000">
              <a:off x="421290" y="437931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6" name="Shape 666" descr="椭圆 22"/>
            <p:cNvSpPr/>
            <p:nvPr/>
          </p:nvSpPr>
          <p:spPr>
            <a:xfrm rot="16200000">
              <a:off x="421290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7" name="Shape 667" descr="椭圆 23"/>
            <p:cNvSpPr/>
            <p:nvPr/>
          </p:nvSpPr>
          <p:spPr>
            <a:xfrm rot="16200000">
              <a:off x="842579" y="2189656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8" name="Shape 668" descr="椭圆 24"/>
            <p:cNvSpPr/>
            <p:nvPr/>
          </p:nvSpPr>
          <p:spPr>
            <a:xfrm rot="16200000">
              <a:off x="842579" y="175172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9" name="Shape 669" descr="椭圆 25"/>
            <p:cNvSpPr/>
            <p:nvPr/>
          </p:nvSpPr>
          <p:spPr>
            <a:xfrm rot="16200000">
              <a:off x="842579" y="131379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0" name="Shape 670" descr="椭圆 26"/>
            <p:cNvSpPr/>
            <p:nvPr/>
          </p:nvSpPr>
          <p:spPr>
            <a:xfrm rot="16200000">
              <a:off x="842579" y="875863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1" name="Shape 671" descr="椭圆 27"/>
            <p:cNvSpPr/>
            <p:nvPr/>
          </p:nvSpPr>
          <p:spPr>
            <a:xfrm rot="16200000">
              <a:off x="842579" y="437931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Shape 672" descr="椭圆 28"/>
            <p:cNvSpPr/>
            <p:nvPr/>
          </p:nvSpPr>
          <p:spPr>
            <a:xfrm rot="16200000">
              <a:off x="842579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74" name="Shape 674" descr="文本框 29"/>
          <p:cNvSpPr/>
          <p:nvPr/>
        </p:nvSpPr>
        <p:spPr>
          <a:xfrm>
            <a:off x="1461155" y="641567"/>
            <a:ext cx="8636617" cy="63804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0000" b="0">
                <a:solidFill>
                  <a:schemeClr val="accent4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r>
              <a:t>Two</a:t>
            </a:r>
          </a:p>
        </p:txBody>
      </p:sp>
      <p:grpSp>
        <p:nvGrpSpPr>
          <p:cNvPr id="690" name="Group 690" descr="组合 30"/>
          <p:cNvGrpSpPr/>
          <p:nvPr/>
        </p:nvGrpSpPr>
        <p:grpSpPr>
          <a:xfrm>
            <a:off x="20053219" y="11675369"/>
            <a:ext cx="2347459" cy="940685"/>
            <a:chOff x="0" y="12699"/>
            <a:chExt cx="2347458" cy="940684"/>
          </a:xfrm>
        </p:grpSpPr>
        <p:sp>
          <p:nvSpPr>
            <p:cNvPr id="675" name="Shape 675" descr="文本框 31"/>
            <p:cNvSpPr/>
            <p:nvPr/>
          </p:nvSpPr>
          <p:spPr>
            <a:xfrm rot="16200000">
              <a:off x="199948" y="-187249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76" name="Shape 676" descr="文本框 32"/>
            <p:cNvSpPr/>
            <p:nvPr/>
          </p:nvSpPr>
          <p:spPr>
            <a:xfrm rot="16200000">
              <a:off x="612364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77" name="Shape 677" descr="文本框 33"/>
            <p:cNvSpPr/>
            <p:nvPr/>
          </p:nvSpPr>
          <p:spPr>
            <a:xfrm rot="16200000">
              <a:off x="101438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78" name="Shape 678" descr="文本框 34"/>
            <p:cNvSpPr/>
            <p:nvPr/>
          </p:nvSpPr>
          <p:spPr>
            <a:xfrm rot="16200000">
              <a:off x="141640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79" name="Shape 679" descr="文本框 35"/>
            <p:cNvSpPr/>
            <p:nvPr/>
          </p:nvSpPr>
          <p:spPr>
            <a:xfrm rot="16200000">
              <a:off x="181842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80" name="Shape 680" descr="文本框 36"/>
            <p:cNvSpPr/>
            <p:nvPr/>
          </p:nvSpPr>
          <p:spPr>
            <a:xfrm rot="16200000">
              <a:off x="21034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81" name="Shape 681" descr="文本框 37"/>
            <p:cNvSpPr/>
            <p:nvPr/>
          </p:nvSpPr>
          <p:spPr>
            <a:xfrm rot="16200000">
              <a:off x="61236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82" name="Shape 682" descr="文本框 38"/>
            <p:cNvSpPr/>
            <p:nvPr/>
          </p:nvSpPr>
          <p:spPr>
            <a:xfrm rot="16200000">
              <a:off x="101438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83" name="Shape 683" descr="文本框 39"/>
            <p:cNvSpPr/>
            <p:nvPr/>
          </p:nvSpPr>
          <p:spPr>
            <a:xfrm rot="16200000">
              <a:off x="141640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84" name="Shape 684" descr="文本框 40"/>
            <p:cNvSpPr/>
            <p:nvPr/>
          </p:nvSpPr>
          <p:spPr>
            <a:xfrm rot="16200000">
              <a:off x="181842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85" name="Shape 685" descr="文本框 41"/>
            <p:cNvSpPr/>
            <p:nvPr/>
          </p:nvSpPr>
          <p:spPr>
            <a:xfrm rot="16200000">
              <a:off x="21034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86" name="Shape 686" descr="文本框 42"/>
            <p:cNvSpPr/>
            <p:nvPr/>
          </p:nvSpPr>
          <p:spPr>
            <a:xfrm rot="16200000">
              <a:off x="61236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87" name="Shape 687" descr="文本框 43"/>
            <p:cNvSpPr/>
            <p:nvPr/>
          </p:nvSpPr>
          <p:spPr>
            <a:xfrm rot="16200000">
              <a:off x="101438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88" name="Shape 688" descr="文本框 44"/>
            <p:cNvSpPr/>
            <p:nvPr/>
          </p:nvSpPr>
          <p:spPr>
            <a:xfrm rot="16200000">
              <a:off x="141640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89" name="Shape 689" descr="文本框 45"/>
            <p:cNvSpPr/>
            <p:nvPr/>
          </p:nvSpPr>
          <p:spPr>
            <a:xfrm rot="16200000">
              <a:off x="181842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</p:grpSp>
      <p:sp>
        <p:nvSpPr>
          <p:cNvPr id="691" name="Shape 691" descr="矩形 47"/>
          <p:cNvSpPr/>
          <p:nvPr/>
        </p:nvSpPr>
        <p:spPr>
          <a:xfrm>
            <a:off x="1461155" y="8368738"/>
            <a:ext cx="19049694" cy="3197593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88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全方位基金评价体系</a:t>
            </a:r>
          </a:p>
          <a:p>
            <a:pPr>
              <a:defRPr sz="8800" b="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r>
              <a:t>Multi-aspects fund evaluation system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3" name="image28.jpg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694" name="Shape 694" descr="矩形 10"/>
          <p:cNvSpPr/>
          <p:nvPr/>
        </p:nvSpPr>
        <p:spPr>
          <a:xfrm>
            <a:off x="0" y="-1"/>
            <a:ext cx="24384001" cy="13716001"/>
          </a:xfrm>
          <a:prstGeom prst="rect">
            <a:avLst/>
          </a:prstGeom>
          <a:solidFill>
            <a:srgbClr val="000000">
              <a:alpha val="7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5" name="Shape 695"/>
          <p:cNvSpPr/>
          <p:nvPr/>
        </p:nvSpPr>
        <p:spPr>
          <a:xfrm>
            <a:off x="-346230" y="-1298386"/>
            <a:ext cx="25279661" cy="5610769"/>
          </a:xfrm>
          <a:prstGeom prst="rect">
            <a:avLst/>
          </a:prstGeom>
          <a:solidFill>
            <a:srgbClr val="FFFFFF">
              <a:alpha val="25401"/>
            </a:srgbClr>
          </a:solidFill>
          <a:ln w="25400">
            <a:solidFill>
              <a:schemeClr val="accent1">
                <a:alpha val="25401"/>
              </a:schemeClr>
            </a:solidFill>
            <a:miter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696" name="Shape 696" descr="矩形 30"/>
          <p:cNvSpPr/>
          <p:nvPr/>
        </p:nvSpPr>
        <p:spPr>
          <a:xfrm>
            <a:off x="7781742" y="2948402"/>
            <a:ext cx="8617316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ctr">
              <a:defRPr sz="48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基金综合评价体系分为4个部分</a:t>
            </a:r>
          </a:p>
        </p:txBody>
      </p:sp>
      <p:sp>
        <p:nvSpPr>
          <p:cNvPr id="697" name="Shape 697" descr="矩形 70"/>
          <p:cNvSpPr/>
          <p:nvPr/>
        </p:nvSpPr>
        <p:spPr>
          <a:xfrm>
            <a:off x="5071976" y="579498"/>
            <a:ext cx="14240049" cy="2595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ctr">
              <a:defRPr sz="13600" b="0">
                <a:solidFill>
                  <a:srgbClr val="F8C233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r>
              <a:t>基金评价体系框架</a:t>
            </a:r>
          </a:p>
        </p:txBody>
      </p:sp>
      <p:sp>
        <p:nvSpPr>
          <p:cNvPr id="698" name="Shape 698" descr="正文"/>
          <p:cNvSpPr/>
          <p:nvPr/>
        </p:nvSpPr>
        <p:spPr>
          <a:xfrm>
            <a:off x="19150714" y="9315412"/>
            <a:ext cx="3949004" cy="31800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管理产品业绩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择时能力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选股能力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投资风格</a:t>
            </a:r>
          </a:p>
        </p:txBody>
      </p:sp>
      <p:sp>
        <p:nvSpPr>
          <p:cNvPr id="699" name="Shape 699" descr="分点上标题"/>
          <p:cNvSpPr/>
          <p:nvPr/>
        </p:nvSpPr>
        <p:spPr>
          <a:xfrm>
            <a:off x="18456101" y="7764417"/>
            <a:ext cx="5338231" cy="1351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6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基金经理</a:t>
            </a:r>
            <a:r>
              <a:rPr>
                <a:solidFill>
                  <a:srgbClr val="FFFFFF"/>
                </a:solidFill>
              </a:rPr>
              <a:t>能力</a:t>
            </a:r>
          </a:p>
        </p:txBody>
      </p:sp>
      <p:pic>
        <p:nvPicPr>
          <p:cNvPr id="700" name="分析 (1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093767" y="5284422"/>
            <a:ext cx="1965945" cy="1965945"/>
          </a:xfrm>
          <a:prstGeom prst="rect">
            <a:avLst/>
          </a:prstGeom>
          <a:ln w="12700">
            <a:miter lim="400000"/>
          </a:ln>
        </p:spPr>
      </p:pic>
      <p:sp>
        <p:nvSpPr>
          <p:cNvPr id="701" name="Shape 701" descr="正文"/>
          <p:cNvSpPr/>
          <p:nvPr/>
        </p:nvSpPr>
        <p:spPr>
          <a:xfrm>
            <a:off x="13331039" y="9359410"/>
            <a:ext cx="3877372" cy="2430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投资管理水平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公司运营状况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投资者权益</a:t>
            </a:r>
          </a:p>
        </p:txBody>
      </p:sp>
      <p:sp>
        <p:nvSpPr>
          <p:cNvPr id="702" name="Shape 702" descr="分点上标题"/>
          <p:cNvSpPr/>
          <p:nvPr/>
        </p:nvSpPr>
        <p:spPr>
          <a:xfrm>
            <a:off x="12657759" y="7764417"/>
            <a:ext cx="5223932" cy="1351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6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基金公司</a:t>
            </a:r>
            <a:r>
              <a:rPr>
                <a:solidFill>
                  <a:srgbClr val="FFFFFF"/>
                </a:solidFill>
              </a:rPr>
              <a:t>评估</a:t>
            </a:r>
          </a:p>
        </p:txBody>
      </p:sp>
      <p:pic>
        <p:nvPicPr>
          <p:cNvPr id="703" name="能力评估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479603" y="5477273"/>
            <a:ext cx="1580243" cy="1580243"/>
          </a:xfrm>
          <a:prstGeom prst="rect">
            <a:avLst/>
          </a:prstGeom>
          <a:ln w="12700">
            <a:miter lim="400000"/>
          </a:ln>
        </p:spPr>
      </p:pic>
      <p:sp>
        <p:nvSpPr>
          <p:cNvPr id="704" name="Shape 704" descr="正文"/>
          <p:cNvSpPr/>
          <p:nvPr/>
        </p:nvSpPr>
        <p:spPr>
          <a:xfrm>
            <a:off x="8238694" y="9359410"/>
            <a:ext cx="2522135" cy="2430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风格归因</a:t>
            </a:r>
          </a:p>
          <a:p>
            <a:pPr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舆情分析</a:t>
            </a:r>
          </a:p>
          <a:p>
            <a:pPr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社会网络</a:t>
            </a:r>
          </a:p>
        </p:txBody>
      </p:sp>
      <p:sp>
        <p:nvSpPr>
          <p:cNvPr id="705" name="Shape 705" descr="分点上标题"/>
          <p:cNvSpPr/>
          <p:nvPr/>
        </p:nvSpPr>
        <p:spPr>
          <a:xfrm>
            <a:off x="7476826" y="7764417"/>
            <a:ext cx="4391579" cy="1351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6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深度</a:t>
            </a:r>
            <a:r>
              <a:rPr>
                <a:solidFill>
                  <a:srgbClr val="FFFFFF"/>
                </a:solidFill>
              </a:rPr>
              <a:t>分析</a:t>
            </a:r>
          </a:p>
        </p:txBody>
      </p:sp>
      <p:pic>
        <p:nvPicPr>
          <p:cNvPr id="706" name="基金或理财产品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718539" y="5389518"/>
            <a:ext cx="1755752" cy="1755752"/>
          </a:xfrm>
          <a:prstGeom prst="rect">
            <a:avLst/>
          </a:prstGeom>
          <a:ln w="12700">
            <a:miter lim="400000"/>
          </a:ln>
        </p:spPr>
      </p:pic>
      <p:sp>
        <p:nvSpPr>
          <p:cNvPr id="707" name="Shape 707" descr="分点上标题"/>
          <p:cNvSpPr/>
          <p:nvPr/>
        </p:nvSpPr>
        <p:spPr>
          <a:xfrm>
            <a:off x="708355" y="7764417"/>
            <a:ext cx="5514057" cy="1351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6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基金产品</a:t>
            </a:r>
            <a:r>
              <a:rPr>
                <a:solidFill>
                  <a:srgbClr val="FFFFFF"/>
                </a:solidFill>
              </a:rPr>
              <a:t>评价</a:t>
            </a:r>
          </a:p>
        </p:txBody>
      </p:sp>
      <p:pic>
        <p:nvPicPr>
          <p:cNvPr id="708" name="团队 (2)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976967" y="5369141"/>
            <a:ext cx="1580243" cy="1580244"/>
          </a:xfrm>
          <a:prstGeom prst="rect">
            <a:avLst/>
          </a:prstGeom>
          <a:ln w="12700">
            <a:miter lim="400000"/>
          </a:ln>
        </p:spPr>
      </p:pic>
      <p:sp>
        <p:nvSpPr>
          <p:cNvPr id="709" name="Shape 709" descr="正文"/>
          <p:cNvSpPr/>
          <p:nvPr/>
        </p:nvSpPr>
        <p:spPr>
          <a:xfrm>
            <a:off x="835966" y="9440998"/>
            <a:ext cx="5258835" cy="31800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收益指标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风险指标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风险调整后指标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业绩持续性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1" name="image28.jpg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712" name="Shape 712" descr="矩形 10"/>
          <p:cNvSpPr/>
          <p:nvPr/>
        </p:nvSpPr>
        <p:spPr>
          <a:xfrm>
            <a:off x="0" y="-1"/>
            <a:ext cx="24384001" cy="13716001"/>
          </a:xfrm>
          <a:prstGeom prst="rect">
            <a:avLst/>
          </a:prstGeom>
          <a:solidFill>
            <a:srgbClr val="000000">
              <a:alpha val="7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13" name="Shape 713" descr="分点上标题"/>
          <p:cNvSpPr/>
          <p:nvPr/>
        </p:nvSpPr>
        <p:spPr>
          <a:xfrm>
            <a:off x="3231600" y="966082"/>
            <a:ext cx="11553670" cy="2595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13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基金产品</a:t>
            </a:r>
            <a:r>
              <a:rPr>
                <a:solidFill>
                  <a:srgbClr val="F7C033"/>
                </a:solidFill>
              </a:rPr>
              <a:t>评价</a:t>
            </a:r>
          </a:p>
        </p:txBody>
      </p:sp>
      <p:grpSp>
        <p:nvGrpSpPr>
          <p:cNvPr id="719" name="Group 719" descr="组合 55"/>
          <p:cNvGrpSpPr/>
          <p:nvPr/>
        </p:nvGrpSpPr>
        <p:grpSpPr>
          <a:xfrm>
            <a:off x="-1371685" y="-1350879"/>
            <a:ext cx="4575046" cy="4575046"/>
            <a:chOff x="0" y="0"/>
            <a:chExt cx="4575044" cy="4575044"/>
          </a:xfrm>
        </p:grpSpPr>
        <p:sp>
          <p:nvSpPr>
            <p:cNvPr id="714" name="Shape 714" descr="圆: 空心 56"/>
            <p:cNvSpPr/>
            <p:nvPr/>
          </p:nvSpPr>
          <p:spPr>
            <a:xfrm rot="10800000">
              <a:off x="0" y="0"/>
              <a:ext cx="4575045" cy="45750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956" y="10800"/>
                  </a:moveTo>
                  <a:cubicBezTo>
                    <a:pt x="2956" y="15132"/>
                    <a:pt x="6468" y="18644"/>
                    <a:pt x="10800" y="18644"/>
                  </a:cubicBezTo>
                  <a:cubicBezTo>
                    <a:pt x="15132" y="18644"/>
                    <a:pt x="18644" y="15132"/>
                    <a:pt x="18644" y="10800"/>
                  </a:cubicBezTo>
                  <a:cubicBezTo>
                    <a:pt x="18644" y="6468"/>
                    <a:pt x="15132" y="2956"/>
                    <a:pt x="10800" y="2956"/>
                  </a:cubicBezTo>
                  <a:cubicBezTo>
                    <a:pt x="6468" y="2956"/>
                    <a:pt x="2956" y="6468"/>
                    <a:pt x="2956" y="108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718" name="Group 718" descr="组合 57"/>
            <p:cNvGrpSpPr/>
            <p:nvPr/>
          </p:nvGrpSpPr>
          <p:grpSpPr>
            <a:xfrm>
              <a:off x="1506069" y="1506070"/>
              <a:ext cx="1562909" cy="1562907"/>
              <a:chOff x="0" y="0"/>
              <a:chExt cx="1562908" cy="1562906"/>
            </a:xfrm>
          </p:grpSpPr>
          <p:sp>
            <p:nvSpPr>
              <p:cNvPr id="715" name="Shape 715" descr="矩形 58"/>
              <p:cNvSpPr/>
              <p:nvPr/>
            </p:nvSpPr>
            <p:spPr>
              <a:xfrm rot="10800000">
                <a:off x="1230811" y="2046"/>
                <a:ext cx="332097" cy="1560861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6" name="Shape 716" descr="矩形 59"/>
              <p:cNvSpPr/>
              <p:nvPr/>
            </p:nvSpPr>
            <p:spPr>
              <a:xfrm rot="5400000">
                <a:off x="615407" y="615402"/>
                <a:ext cx="332097" cy="1562907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17" name="Shape 717" descr="矩形 61"/>
              <p:cNvSpPr/>
              <p:nvPr/>
            </p:nvSpPr>
            <p:spPr>
              <a:xfrm rot="18900000">
                <a:off x="615405" y="-157641"/>
                <a:ext cx="332097" cy="187818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720" name="Shape 720" descr="箭头: 右 1"/>
          <p:cNvSpPr/>
          <p:nvPr/>
        </p:nvSpPr>
        <p:spPr>
          <a:xfrm>
            <a:off x="3979909" y="7998279"/>
            <a:ext cx="16044129" cy="163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19992" extrusionOk="0">
                <a:moveTo>
                  <a:pt x="21476" y="19857"/>
                </a:moveTo>
                <a:cubicBezTo>
                  <a:pt x="21535" y="20800"/>
                  <a:pt x="21590" y="16672"/>
                  <a:pt x="21595" y="10913"/>
                </a:cubicBezTo>
                <a:cubicBezTo>
                  <a:pt x="21600" y="4469"/>
                  <a:pt x="21542" y="-800"/>
                  <a:pt x="21476" y="100"/>
                </a:cubicBezTo>
                <a:lnTo>
                  <a:pt x="0" y="100"/>
                </a:lnTo>
                <a:lnTo>
                  <a:pt x="0" y="19857"/>
                </a:lnTo>
                <a:lnTo>
                  <a:pt x="21476" y="19857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23" name="Group 723" descr="椭圆 63"/>
          <p:cNvGrpSpPr/>
          <p:nvPr/>
        </p:nvGrpSpPr>
        <p:grpSpPr>
          <a:xfrm>
            <a:off x="3921293" y="7540066"/>
            <a:ext cx="1080001" cy="1080001"/>
            <a:chOff x="0" y="0"/>
            <a:chExt cx="1079999" cy="1079999"/>
          </a:xfrm>
        </p:grpSpPr>
        <p:sp>
          <p:nvSpPr>
            <p:cNvPr id="721" name="Shape 721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724" name="Shape 724" descr="矩形 71"/>
          <p:cNvSpPr/>
          <p:nvPr/>
        </p:nvSpPr>
        <p:spPr>
          <a:xfrm>
            <a:off x="3332549" y="3415426"/>
            <a:ext cx="12163405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>
              <a:defRPr sz="48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基金产品评价分为4个部分：</a:t>
            </a:r>
          </a:p>
        </p:txBody>
      </p:sp>
      <p:sp>
        <p:nvSpPr>
          <p:cNvPr id="725" name="Shape 725" descr="分点上标题"/>
          <p:cNvSpPr/>
          <p:nvPr/>
        </p:nvSpPr>
        <p:spPr>
          <a:xfrm>
            <a:off x="3239814" y="9192643"/>
            <a:ext cx="3074617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收益</a:t>
            </a:r>
            <a:r>
              <a:rPr>
                <a:solidFill>
                  <a:srgbClr val="FFFFFF"/>
                </a:solidFill>
              </a:rPr>
              <a:t>指标</a:t>
            </a:r>
          </a:p>
        </p:txBody>
      </p:sp>
      <p:grpSp>
        <p:nvGrpSpPr>
          <p:cNvPr id="728" name="Group 728" descr="椭圆 92"/>
          <p:cNvGrpSpPr/>
          <p:nvPr/>
        </p:nvGrpSpPr>
        <p:grpSpPr>
          <a:xfrm>
            <a:off x="8997278" y="7539056"/>
            <a:ext cx="1080001" cy="1080001"/>
            <a:chOff x="0" y="0"/>
            <a:chExt cx="1079999" cy="1079999"/>
          </a:xfrm>
        </p:grpSpPr>
        <p:sp>
          <p:nvSpPr>
            <p:cNvPr id="726" name="Shape 726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731" name="Group 731" descr="椭圆 93"/>
          <p:cNvGrpSpPr/>
          <p:nvPr/>
        </p:nvGrpSpPr>
        <p:grpSpPr>
          <a:xfrm>
            <a:off x="13979635" y="7539056"/>
            <a:ext cx="1080001" cy="1080001"/>
            <a:chOff x="0" y="0"/>
            <a:chExt cx="1079999" cy="1079999"/>
          </a:xfrm>
        </p:grpSpPr>
        <p:sp>
          <p:nvSpPr>
            <p:cNvPr id="729" name="Shape 729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734" name="Group 734" descr="椭圆 94"/>
          <p:cNvGrpSpPr/>
          <p:nvPr/>
        </p:nvGrpSpPr>
        <p:grpSpPr>
          <a:xfrm>
            <a:off x="19076978" y="7540066"/>
            <a:ext cx="1080001" cy="1080001"/>
            <a:chOff x="0" y="0"/>
            <a:chExt cx="1079999" cy="1079999"/>
          </a:xfrm>
        </p:grpSpPr>
        <p:sp>
          <p:nvSpPr>
            <p:cNvPr id="732" name="Shape 732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735" name="Shape 735" descr="分点上标题"/>
          <p:cNvSpPr/>
          <p:nvPr/>
        </p:nvSpPr>
        <p:spPr>
          <a:xfrm>
            <a:off x="8319813" y="9192643"/>
            <a:ext cx="3074618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风险</a:t>
            </a:r>
            <a:r>
              <a:rPr>
                <a:solidFill>
                  <a:srgbClr val="FFFFFF"/>
                </a:solidFill>
              </a:rPr>
              <a:t>指标</a:t>
            </a:r>
          </a:p>
        </p:txBody>
      </p:sp>
      <p:sp>
        <p:nvSpPr>
          <p:cNvPr id="736" name="Shape 736" descr="分点上标题"/>
          <p:cNvSpPr/>
          <p:nvPr/>
        </p:nvSpPr>
        <p:spPr>
          <a:xfrm>
            <a:off x="12374242" y="9192643"/>
            <a:ext cx="4725617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风险调整后</a:t>
            </a:r>
            <a:r>
              <a:rPr>
                <a:solidFill>
                  <a:srgbClr val="FFFFFF"/>
                </a:solidFill>
              </a:rPr>
              <a:t>收益</a:t>
            </a:r>
          </a:p>
        </p:txBody>
      </p:sp>
      <p:sp>
        <p:nvSpPr>
          <p:cNvPr id="737" name="Shape 737" descr="分点上标题"/>
          <p:cNvSpPr/>
          <p:nvPr/>
        </p:nvSpPr>
        <p:spPr>
          <a:xfrm>
            <a:off x="18003470" y="9192643"/>
            <a:ext cx="3687254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业绩</a:t>
            </a:r>
            <a:r>
              <a:rPr>
                <a:solidFill>
                  <a:srgbClr val="FFFFFF"/>
                </a:solidFill>
              </a:rPr>
              <a:t>持续性</a:t>
            </a:r>
          </a:p>
        </p:txBody>
      </p:sp>
      <p:pic>
        <p:nvPicPr>
          <p:cNvPr id="738" name="业绩-filtere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84708" y="4565784"/>
            <a:ext cx="3074617" cy="3074618"/>
          </a:xfrm>
          <a:prstGeom prst="rect">
            <a:avLst/>
          </a:prstGeom>
          <a:ln w="12700">
            <a:miter lim="400000"/>
          </a:ln>
        </p:spPr>
      </p:pic>
      <p:pic>
        <p:nvPicPr>
          <p:cNvPr id="739" name="时间-filtere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298734" y="4881613"/>
            <a:ext cx="2442960" cy="2442959"/>
          </a:xfrm>
          <a:prstGeom prst="rect">
            <a:avLst/>
          </a:prstGeom>
          <a:ln w="12700">
            <a:miter lim="400000"/>
          </a:ln>
        </p:spPr>
      </p:pic>
      <p:pic>
        <p:nvPicPr>
          <p:cNvPr id="740" name="股票-filtered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418148" y="4945112"/>
            <a:ext cx="2188960" cy="2188961"/>
          </a:xfrm>
          <a:prstGeom prst="rect">
            <a:avLst/>
          </a:prstGeom>
          <a:ln w="12700">
            <a:miter lim="400000"/>
          </a:ln>
        </p:spPr>
      </p:pic>
      <p:pic>
        <p:nvPicPr>
          <p:cNvPr id="741" name="投资管理类-filtered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7945081" y="4529932"/>
            <a:ext cx="3146321" cy="3146321"/>
          </a:xfrm>
          <a:prstGeom prst="rect">
            <a:avLst/>
          </a:prstGeom>
          <a:ln w="12700">
            <a:miter lim="400000"/>
          </a:ln>
        </p:spPr>
      </p:pic>
      <p:sp>
        <p:nvSpPr>
          <p:cNvPr id="742" name="Shape 742" descr="正文"/>
          <p:cNvSpPr/>
          <p:nvPr/>
        </p:nvSpPr>
        <p:spPr>
          <a:xfrm>
            <a:off x="3239814" y="10291012"/>
            <a:ext cx="4290787" cy="2214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年化收益率</a:t>
            </a:r>
          </a:p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Alpha</a:t>
            </a:r>
          </a:p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净值增长率</a:t>
            </a:r>
          </a:p>
        </p:txBody>
      </p:sp>
      <p:sp>
        <p:nvSpPr>
          <p:cNvPr id="743" name="Shape 743" descr="正文"/>
          <p:cNvSpPr/>
          <p:nvPr/>
        </p:nvSpPr>
        <p:spPr>
          <a:xfrm>
            <a:off x="8319813" y="10291012"/>
            <a:ext cx="3074618" cy="3027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总风险</a:t>
            </a:r>
          </a:p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系统风险</a:t>
            </a:r>
          </a:p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下行风险</a:t>
            </a:r>
          </a:p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在险价值</a:t>
            </a:r>
          </a:p>
        </p:txBody>
      </p:sp>
      <p:sp>
        <p:nvSpPr>
          <p:cNvPr id="744" name="Shape 744" descr="正文"/>
          <p:cNvSpPr/>
          <p:nvPr/>
        </p:nvSpPr>
        <p:spPr>
          <a:xfrm>
            <a:off x="12374242" y="10291012"/>
            <a:ext cx="3679884" cy="29260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Sharpe指数</a:t>
            </a:r>
          </a:p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Treynor指数</a:t>
            </a:r>
          </a:p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Jensen指数</a:t>
            </a:r>
          </a:p>
        </p:txBody>
      </p:sp>
      <p:sp>
        <p:nvSpPr>
          <p:cNvPr id="745" name="Shape 745" descr="正文"/>
          <p:cNvSpPr/>
          <p:nvPr/>
        </p:nvSpPr>
        <p:spPr>
          <a:xfrm>
            <a:off x="18003470" y="10291012"/>
            <a:ext cx="3888124" cy="1605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业绩两分法</a:t>
            </a:r>
          </a:p>
          <a:p>
            <a:pPr>
              <a:defRPr sz="40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交叉积比率</a:t>
            </a:r>
          </a:p>
        </p:txBody>
      </p:sp>
      <p:grpSp>
        <p:nvGrpSpPr>
          <p:cNvPr id="770" name="Group 770"/>
          <p:cNvGrpSpPr/>
          <p:nvPr/>
        </p:nvGrpSpPr>
        <p:grpSpPr>
          <a:xfrm>
            <a:off x="21493319" y="1298160"/>
            <a:ext cx="982280" cy="4081079"/>
            <a:chOff x="0" y="0"/>
            <a:chExt cx="982279" cy="4081078"/>
          </a:xfrm>
        </p:grpSpPr>
        <p:sp>
          <p:nvSpPr>
            <p:cNvPr id="746" name="Shape 746" descr="椭圆 5"/>
            <p:cNvSpPr/>
            <p:nvPr/>
          </p:nvSpPr>
          <p:spPr>
            <a:xfrm rot="16200000">
              <a:off x="1" y="3941378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7" name="Shape 747" descr="椭圆 6"/>
            <p:cNvSpPr/>
            <p:nvPr/>
          </p:nvSpPr>
          <p:spPr>
            <a:xfrm rot="16200000">
              <a:off x="0" y="3503448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8" name="Shape 748" descr="椭圆 7"/>
            <p:cNvSpPr/>
            <p:nvPr/>
          </p:nvSpPr>
          <p:spPr>
            <a:xfrm rot="16200000">
              <a:off x="0" y="3065518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9" name="Shape 749" descr="椭圆 8"/>
            <p:cNvSpPr/>
            <p:nvPr/>
          </p:nvSpPr>
          <p:spPr>
            <a:xfrm rot="16200000">
              <a:off x="0" y="2627587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0" name="Shape 750" descr="椭圆 9"/>
            <p:cNvSpPr/>
            <p:nvPr/>
          </p:nvSpPr>
          <p:spPr>
            <a:xfrm rot="16200000">
              <a:off x="0" y="2189656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1" name="Shape 751" descr="椭圆 10"/>
            <p:cNvSpPr/>
            <p:nvPr/>
          </p:nvSpPr>
          <p:spPr>
            <a:xfrm rot="16200000">
              <a:off x="0" y="1751724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Shape 752" descr="椭圆 11"/>
            <p:cNvSpPr/>
            <p:nvPr/>
          </p:nvSpPr>
          <p:spPr>
            <a:xfrm rot="16200000">
              <a:off x="0" y="1313794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3" name="Shape 753" descr="椭圆 12"/>
            <p:cNvSpPr/>
            <p:nvPr/>
          </p:nvSpPr>
          <p:spPr>
            <a:xfrm rot="16200000">
              <a:off x="0" y="875863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4" name="Shape 754" descr="椭圆 13"/>
            <p:cNvSpPr/>
            <p:nvPr/>
          </p:nvSpPr>
          <p:spPr>
            <a:xfrm rot="16200000">
              <a:off x="0" y="437931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5" name="Shape 755" descr="椭圆 14"/>
            <p:cNvSpPr/>
            <p:nvPr/>
          </p:nvSpPr>
          <p:spPr>
            <a:xfrm rot="16200000">
              <a:off x="0" y="0"/>
              <a:ext cx="139700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6" name="Shape 756" descr="椭圆 15"/>
            <p:cNvSpPr/>
            <p:nvPr/>
          </p:nvSpPr>
          <p:spPr>
            <a:xfrm rot="16200000">
              <a:off x="421290" y="3065518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7" name="Shape 757" descr="椭圆 16"/>
            <p:cNvSpPr/>
            <p:nvPr/>
          </p:nvSpPr>
          <p:spPr>
            <a:xfrm rot="16200000">
              <a:off x="421290" y="2627587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8" name="Shape 758" descr="椭圆 17"/>
            <p:cNvSpPr/>
            <p:nvPr/>
          </p:nvSpPr>
          <p:spPr>
            <a:xfrm rot="16200000">
              <a:off x="421290" y="2189656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9" name="Shape 759" descr="椭圆 18"/>
            <p:cNvSpPr/>
            <p:nvPr/>
          </p:nvSpPr>
          <p:spPr>
            <a:xfrm rot="16200000">
              <a:off x="421290" y="175172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0" name="Shape 760" descr="椭圆 19"/>
            <p:cNvSpPr/>
            <p:nvPr/>
          </p:nvSpPr>
          <p:spPr>
            <a:xfrm rot="16200000">
              <a:off x="421290" y="131379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1" name="Shape 761" descr="椭圆 20"/>
            <p:cNvSpPr/>
            <p:nvPr/>
          </p:nvSpPr>
          <p:spPr>
            <a:xfrm rot="16200000">
              <a:off x="421290" y="875863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2" name="Shape 762" descr="椭圆 21"/>
            <p:cNvSpPr/>
            <p:nvPr/>
          </p:nvSpPr>
          <p:spPr>
            <a:xfrm rot="16200000">
              <a:off x="421290" y="437931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3" name="Shape 763" descr="椭圆 22"/>
            <p:cNvSpPr/>
            <p:nvPr/>
          </p:nvSpPr>
          <p:spPr>
            <a:xfrm rot="16200000">
              <a:off x="421290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4" name="Shape 764" descr="椭圆 23"/>
            <p:cNvSpPr/>
            <p:nvPr/>
          </p:nvSpPr>
          <p:spPr>
            <a:xfrm rot="16200000">
              <a:off x="842579" y="2189656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5" name="Shape 765" descr="椭圆 24"/>
            <p:cNvSpPr/>
            <p:nvPr/>
          </p:nvSpPr>
          <p:spPr>
            <a:xfrm rot="16200000">
              <a:off x="842579" y="175172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6" name="Shape 766" descr="椭圆 25"/>
            <p:cNvSpPr/>
            <p:nvPr/>
          </p:nvSpPr>
          <p:spPr>
            <a:xfrm rot="16200000">
              <a:off x="842579" y="131379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7" name="Shape 767" descr="椭圆 26"/>
            <p:cNvSpPr/>
            <p:nvPr/>
          </p:nvSpPr>
          <p:spPr>
            <a:xfrm rot="16200000">
              <a:off x="842579" y="875863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8" name="Shape 768" descr="椭圆 27"/>
            <p:cNvSpPr/>
            <p:nvPr/>
          </p:nvSpPr>
          <p:spPr>
            <a:xfrm rot="16200000">
              <a:off x="842579" y="437931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9" name="Shape 769" descr="椭圆 28"/>
            <p:cNvSpPr/>
            <p:nvPr/>
          </p:nvSpPr>
          <p:spPr>
            <a:xfrm rot="16200000">
              <a:off x="842579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2" name="基金详情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80828" y="-211408"/>
            <a:ext cx="28145656" cy="459907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-0.831257" pathEditMode="relative">
                                      <p:cBhvr>
                                        <p:cTn id="6" dur="1000" fill="hold"/>
                                        <p:tgtEl>
                                          <p:spTgt spid="7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-0.831257 L 0.000000 -1.558819" pathEditMode="relative">
                                      <p:cBhvr>
                                        <p:cTn id="10" dur="1000" fill="hold"/>
                                        <p:tgtEl>
                                          <p:spTgt spid="7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-1.558819 L 0.000000 -2.199899" pathEditMode="relative">
                                      <p:cBhvr>
                                        <p:cTn id="14" dur="1000" fill="hold"/>
                                        <p:tgtEl>
                                          <p:spTgt spid="7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4" name="基金深度分析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833519" y="-403067"/>
            <a:ext cx="30714601" cy="1310062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-0.971935" pathEditMode="relative">
                                      <p:cBhvr>
                                        <p:cTn id="6" dur="10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-0.971935 L -0.013607 -1.734602" pathEditMode="relative">
                                      <p:cBhvr>
                                        <p:cTn id="10" dur="10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607 -1.734602 L -0.013607 -2.557724" pathEditMode="relative">
                                      <p:cBhvr>
                                        <p:cTn id="14" dur="10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607 -2.557724 L -0.013607 -3.313373" pathEditMode="relative">
                                      <p:cBhvr>
                                        <p:cTn id="18" dur="10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607 -3.313373 L -0.013607 -4.424484" pathEditMode="relative">
                                      <p:cBhvr>
                                        <p:cTn id="22" dur="10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607 -4.424484 L -0.013607 -5.054114" pathEditMode="relative">
                                      <p:cBhvr>
                                        <p:cTn id="26" dur="10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607 -5.054114 L -0.013607 -5.544855" pathEditMode="relative">
                                      <p:cBhvr>
                                        <p:cTn id="30" dur="10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607 -5.544855 L -0.013607 -6.202262" pathEditMode="relative">
                                      <p:cBhvr>
                                        <p:cTn id="34" dur="10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607 -6.202262 L -0.013607 -6.868929" pathEditMode="relative">
                                      <p:cBhvr>
                                        <p:cTn id="38" dur="10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607 -6.868929 L -0.013607 -7.711521" pathEditMode="relative">
                                      <p:cBhvr>
                                        <p:cTn id="42" dur="10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607 -7.711521 L -0.013607 -8.350410" pathEditMode="relative">
                                      <p:cBhvr>
                                        <p:cTn id="46" dur="1000" fill="hold"/>
                                        <p:tgtEl>
                                          <p:spTgt spid="7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" name="Group 799" descr="组合 55"/>
          <p:cNvGrpSpPr/>
          <p:nvPr/>
        </p:nvGrpSpPr>
        <p:grpSpPr>
          <a:xfrm>
            <a:off x="-1371685" y="-1350879"/>
            <a:ext cx="4575046" cy="4575046"/>
            <a:chOff x="0" y="0"/>
            <a:chExt cx="4575044" cy="4575044"/>
          </a:xfrm>
        </p:grpSpPr>
        <p:sp>
          <p:nvSpPr>
            <p:cNvPr id="794" name="Shape 794" descr="圆: 空心 56"/>
            <p:cNvSpPr/>
            <p:nvPr/>
          </p:nvSpPr>
          <p:spPr>
            <a:xfrm rot="10800000">
              <a:off x="0" y="0"/>
              <a:ext cx="4575045" cy="45750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956" y="10800"/>
                  </a:moveTo>
                  <a:cubicBezTo>
                    <a:pt x="2956" y="15132"/>
                    <a:pt x="6468" y="18644"/>
                    <a:pt x="10800" y="18644"/>
                  </a:cubicBezTo>
                  <a:cubicBezTo>
                    <a:pt x="15132" y="18644"/>
                    <a:pt x="18644" y="15132"/>
                    <a:pt x="18644" y="10800"/>
                  </a:cubicBezTo>
                  <a:cubicBezTo>
                    <a:pt x="18644" y="6468"/>
                    <a:pt x="15132" y="2956"/>
                    <a:pt x="10800" y="2956"/>
                  </a:cubicBezTo>
                  <a:cubicBezTo>
                    <a:pt x="6468" y="2956"/>
                    <a:pt x="2956" y="6468"/>
                    <a:pt x="2956" y="108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798" name="Group 798" descr="组合 57"/>
            <p:cNvGrpSpPr/>
            <p:nvPr/>
          </p:nvGrpSpPr>
          <p:grpSpPr>
            <a:xfrm>
              <a:off x="1506069" y="1506070"/>
              <a:ext cx="1562909" cy="1562907"/>
              <a:chOff x="0" y="0"/>
              <a:chExt cx="1562908" cy="1562906"/>
            </a:xfrm>
          </p:grpSpPr>
          <p:sp>
            <p:nvSpPr>
              <p:cNvPr id="795" name="Shape 795" descr="矩形 58"/>
              <p:cNvSpPr/>
              <p:nvPr/>
            </p:nvSpPr>
            <p:spPr>
              <a:xfrm rot="10800000">
                <a:off x="1230811" y="2046"/>
                <a:ext cx="332097" cy="1560861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6" name="Shape 796" descr="矩形 59"/>
              <p:cNvSpPr/>
              <p:nvPr/>
            </p:nvSpPr>
            <p:spPr>
              <a:xfrm rot="5400000">
                <a:off x="615407" y="615402"/>
                <a:ext cx="332097" cy="1562907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97" name="Shape 797" descr="矩形 61"/>
              <p:cNvSpPr/>
              <p:nvPr/>
            </p:nvSpPr>
            <p:spPr>
              <a:xfrm rot="18900000">
                <a:off x="615405" y="-157641"/>
                <a:ext cx="332097" cy="187818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800" name="Shape 800" descr="分点上标题"/>
          <p:cNvSpPr/>
          <p:nvPr/>
        </p:nvSpPr>
        <p:spPr>
          <a:xfrm>
            <a:off x="3734206" y="872676"/>
            <a:ext cx="7226854" cy="2595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>
              <a:defRPr sz="13600">
                <a:solidFill>
                  <a:srgbClr val="FFA734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深度分析</a:t>
            </a:r>
          </a:p>
        </p:txBody>
      </p:sp>
      <p:sp>
        <p:nvSpPr>
          <p:cNvPr id="801" name="Shape 801" descr="分点上标题"/>
          <p:cNvSpPr/>
          <p:nvPr/>
        </p:nvSpPr>
        <p:spPr>
          <a:xfrm>
            <a:off x="10830661" y="1387026"/>
            <a:ext cx="7226854" cy="18973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>
              <a:defRPr sz="9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风格归因</a:t>
            </a:r>
          </a:p>
        </p:txBody>
      </p:sp>
      <p:sp>
        <p:nvSpPr>
          <p:cNvPr id="802" name="Shape 802"/>
          <p:cNvSpPr/>
          <p:nvPr/>
        </p:nvSpPr>
        <p:spPr>
          <a:xfrm>
            <a:off x="1600977" y="6108138"/>
            <a:ext cx="3311876" cy="3275374"/>
          </a:xfrm>
          <a:prstGeom prst="ellipse">
            <a:avLst/>
          </a:prstGeom>
          <a:solidFill>
            <a:srgbClr val="FFA734">
              <a:alpha val="64999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803" name="Shape 803"/>
          <p:cNvSpPr/>
          <p:nvPr/>
        </p:nvSpPr>
        <p:spPr>
          <a:xfrm>
            <a:off x="8182705" y="6764793"/>
            <a:ext cx="3980112" cy="3936245"/>
          </a:xfrm>
          <a:prstGeom prst="ellipse">
            <a:avLst/>
          </a:prstGeom>
          <a:solidFill>
            <a:srgbClr val="FFA734">
              <a:alpha val="64999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804" name="Shape 804" descr="Rectangle 24"/>
          <p:cNvSpPr/>
          <p:nvPr/>
        </p:nvSpPr>
        <p:spPr>
          <a:xfrm>
            <a:off x="7796666" y="7873136"/>
            <a:ext cx="4519616" cy="18161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  <a:defRPr sz="46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Microsoft YaHei"/>
                <a:ea typeface="Microsoft YaHei"/>
                <a:cs typeface="Microsoft YaHei"/>
                <a:sym typeface="Microsoft YaHei"/>
              </a:rPr>
              <a:t>行业因子及</a:t>
            </a:r>
          </a:p>
          <a:p>
            <a:pPr algn="ctr">
              <a:lnSpc>
                <a:spcPct val="120000"/>
              </a:lnSpc>
              <a:defRPr sz="46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Microsoft YaHei"/>
                <a:ea typeface="Microsoft YaHei"/>
                <a:cs typeface="Microsoft YaHei"/>
                <a:sym typeface="Microsoft YaHei"/>
              </a:rPr>
              <a:t>10个</a:t>
            </a:r>
            <a:r>
              <a:t>barra</a:t>
            </a:r>
            <a:r>
              <a:rPr>
                <a:latin typeface="Microsoft YaHei"/>
                <a:ea typeface="Microsoft YaHei"/>
                <a:cs typeface="Microsoft YaHei"/>
                <a:sym typeface="Microsoft YaHei"/>
              </a:rPr>
              <a:t>因子</a:t>
            </a:r>
          </a:p>
        </p:txBody>
      </p:sp>
      <p:sp>
        <p:nvSpPr>
          <p:cNvPr id="805" name="Shape 805" descr="Rectangle 24"/>
          <p:cNvSpPr/>
          <p:nvPr/>
        </p:nvSpPr>
        <p:spPr>
          <a:xfrm>
            <a:off x="1782920" y="12267565"/>
            <a:ext cx="2947989" cy="6350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ct val="120000"/>
              </a:lnSpc>
              <a:defRPr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基金收益来源</a:t>
            </a:r>
          </a:p>
        </p:txBody>
      </p:sp>
      <p:sp>
        <p:nvSpPr>
          <p:cNvPr id="806" name="Shape 806" descr="Rectangle 24"/>
          <p:cNvSpPr/>
          <p:nvPr/>
        </p:nvSpPr>
        <p:spPr>
          <a:xfrm>
            <a:off x="7343705" y="12267565"/>
            <a:ext cx="3802065" cy="6350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ct val="120000"/>
              </a:lnSpc>
              <a:defRPr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基金风险暴露程度</a:t>
            </a:r>
          </a:p>
        </p:txBody>
      </p:sp>
      <p:grpSp>
        <p:nvGrpSpPr>
          <p:cNvPr id="809" name="Group 809" descr="Oval 55"/>
          <p:cNvGrpSpPr/>
          <p:nvPr/>
        </p:nvGrpSpPr>
        <p:grpSpPr>
          <a:xfrm>
            <a:off x="4899931" y="9272482"/>
            <a:ext cx="2596359" cy="2507741"/>
            <a:chOff x="0" y="0"/>
            <a:chExt cx="2596358" cy="2507739"/>
          </a:xfrm>
        </p:grpSpPr>
        <p:sp>
          <p:nvSpPr>
            <p:cNvPr id="807" name="Shape 807"/>
            <p:cNvSpPr/>
            <p:nvPr/>
          </p:nvSpPr>
          <p:spPr>
            <a:xfrm>
              <a:off x="-1" y="0"/>
              <a:ext cx="2596360" cy="250774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lnSpc>
                  <a:spcPct val="120000"/>
                </a:lnSpc>
                <a:defRPr sz="3000" b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204002" y="283845"/>
              <a:ext cx="2188355" cy="1940050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000" b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r>
                <a:rPr b="1">
                  <a:latin typeface="+mn-lt"/>
                  <a:ea typeface="+mn-ea"/>
                  <a:cs typeface="+mn-cs"/>
                  <a:sym typeface="Helvetica"/>
                </a:rPr>
                <a:t>截面</a:t>
              </a:r>
            </a:p>
            <a:p>
              <a:pPr algn="ctr">
                <a:defRPr sz="5000" b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r>
                <a:rPr b="1">
                  <a:latin typeface="+mn-lt"/>
                  <a:ea typeface="+mn-ea"/>
                  <a:cs typeface="+mn-cs"/>
                  <a:sym typeface="Helvetica"/>
                </a:rPr>
                <a:t>回归</a:t>
              </a:r>
            </a:p>
          </p:txBody>
        </p:sp>
      </p:grpSp>
      <p:sp>
        <p:nvSpPr>
          <p:cNvPr id="810" name="Shape 810"/>
          <p:cNvSpPr/>
          <p:nvPr/>
        </p:nvSpPr>
        <p:spPr>
          <a:xfrm>
            <a:off x="2994508" y="3287763"/>
            <a:ext cx="6699251" cy="1195389"/>
          </a:xfrm>
          <a:prstGeom prst="rect">
            <a:avLst/>
          </a:prstGeom>
          <a:solidFill>
            <a:srgbClr val="FFFFFF">
              <a:alpha val="50195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11" name="Shape 811"/>
          <p:cNvSpPr/>
          <p:nvPr/>
        </p:nvSpPr>
        <p:spPr>
          <a:xfrm>
            <a:off x="2994508" y="3222517"/>
            <a:ext cx="6699251" cy="1325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 algn="ctr">
              <a:defRPr sz="64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Barra风格归因</a:t>
            </a:r>
          </a:p>
        </p:txBody>
      </p:sp>
      <p:grpSp>
        <p:nvGrpSpPr>
          <p:cNvPr id="814" name="Group 814" descr="矩形 82"/>
          <p:cNvGrpSpPr/>
          <p:nvPr/>
        </p:nvGrpSpPr>
        <p:grpSpPr>
          <a:xfrm>
            <a:off x="14420119" y="3134456"/>
            <a:ext cx="7045327" cy="1325881"/>
            <a:chOff x="0" y="-38100"/>
            <a:chExt cx="7045325" cy="1325880"/>
          </a:xfrm>
        </p:grpSpPr>
        <p:sp>
          <p:nvSpPr>
            <p:cNvPr id="812" name="Shape 812"/>
            <p:cNvSpPr/>
            <p:nvPr/>
          </p:nvSpPr>
          <p:spPr>
            <a:xfrm>
              <a:off x="0" y="27146"/>
              <a:ext cx="7045326" cy="1195388"/>
            </a:xfrm>
            <a:prstGeom prst="rect">
              <a:avLst/>
            </a:prstGeom>
            <a:solidFill>
              <a:srgbClr val="FFFFFF">
                <a:alpha val="5019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0" y="-38101"/>
              <a:ext cx="7045326" cy="13258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algn="ctr">
                <a:defRPr sz="6400" b="0">
                  <a:solidFill>
                    <a:schemeClr val="accent4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r>
                <a:t>Brinson业绩归因</a:t>
              </a:r>
            </a:p>
          </p:txBody>
        </p:sp>
      </p:grpSp>
      <p:sp>
        <p:nvSpPr>
          <p:cNvPr id="815" name="Shape 815"/>
          <p:cNvSpPr/>
          <p:nvPr/>
        </p:nvSpPr>
        <p:spPr>
          <a:xfrm>
            <a:off x="13616947" y="5660688"/>
            <a:ext cx="3501435" cy="1071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>
              <a:defRPr sz="5000"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择时回报</a:t>
            </a:r>
          </a:p>
        </p:txBody>
      </p:sp>
      <p:sp>
        <p:nvSpPr>
          <p:cNvPr id="816" name="Shape 816"/>
          <p:cNvSpPr/>
          <p:nvPr/>
        </p:nvSpPr>
        <p:spPr>
          <a:xfrm>
            <a:off x="13616947" y="7589153"/>
            <a:ext cx="3501435" cy="1071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>
              <a:defRPr sz="5000"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选股回报</a:t>
            </a:r>
          </a:p>
        </p:txBody>
      </p:sp>
      <p:sp>
        <p:nvSpPr>
          <p:cNvPr id="817" name="Shape 817"/>
          <p:cNvSpPr/>
          <p:nvPr/>
        </p:nvSpPr>
        <p:spPr>
          <a:xfrm>
            <a:off x="13616947" y="9517617"/>
            <a:ext cx="3501435" cy="1071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>
              <a:defRPr sz="5000"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交互回报</a:t>
            </a:r>
          </a:p>
        </p:txBody>
      </p:sp>
      <p:sp>
        <p:nvSpPr>
          <p:cNvPr id="818" name="Shape 818"/>
          <p:cNvSpPr/>
          <p:nvPr/>
        </p:nvSpPr>
        <p:spPr>
          <a:xfrm>
            <a:off x="13616947" y="11446082"/>
            <a:ext cx="3501435" cy="1071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>
              <a:defRPr sz="5000"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附加回报</a:t>
            </a:r>
          </a:p>
        </p:txBody>
      </p:sp>
      <p:sp>
        <p:nvSpPr>
          <p:cNvPr id="819" name="Shape 819" descr="分点上标题"/>
          <p:cNvSpPr/>
          <p:nvPr/>
        </p:nvSpPr>
        <p:spPr>
          <a:xfrm>
            <a:off x="578223" y="4661406"/>
            <a:ext cx="2947989" cy="982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defRPr sz="4500" b="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数据采集</a:t>
            </a:r>
          </a:p>
        </p:txBody>
      </p:sp>
      <p:sp>
        <p:nvSpPr>
          <p:cNvPr id="820" name="Shape 820" descr="Rectangle 24"/>
          <p:cNvSpPr/>
          <p:nvPr/>
        </p:nvSpPr>
        <p:spPr>
          <a:xfrm>
            <a:off x="6427206" y="5035085"/>
            <a:ext cx="3982473" cy="13970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  <a:defRPr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因子收益</a:t>
            </a:r>
          </a:p>
          <a:p>
            <a:pPr algn="ctr">
              <a:lnSpc>
                <a:spcPct val="120000"/>
              </a:lnSpc>
              <a:defRPr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矩阵估计</a:t>
            </a:r>
          </a:p>
        </p:txBody>
      </p:sp>
      <p:sp>
        <p:nvSpPr>
          <p:cNvPr id="821" name="Shape 821" descr="Rectangle 24"/>
          <p:cNvSpPr/>
          <p:nvPr/>
        </p:nvSpPr>
        <p:spPr>
          <a:xfrm>
            <a:off x="10171291" y="4460084"/>
            <a:ext cx="2984501" cy="13970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  <a:defRPr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风险</a:t>
            </a:r>
          </a:p>
          <a:p>
            <a:pPr algn="ctr">
              <a:lnSpc>
                <a:spcPct val="120000"/>
              </a:lnSpc>
              <a:defRPr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矩阵估计</a:t>
            </a:r>
          </a:p>
        </p:txBody>
      </p:sp>
      <p:sp>
        <p:nvSpPr>
          <p:cNvPr id="850" name="Shape 850"/>
          <p:cNvSpPr/>
          <p:nvPr/>
        </p:nvSpPr>
        <p:spPr>
          <a:xfrm>
            <a:off x="3243555" y="10883067"/>
            <a:ext cx="1710614" cy="1384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901" y="13150"/>
                  <a:pt x="8101" y="5950"/>
                  <a:pt x="21600" y="0"/>
                </a:cubicBezTo>
              </a:path>
            </a:pathLst>
          </a:custGeom>
          <a:ln w="63500">
            <a:solidFill>
              <a:schemeClr val="accent4"/>
            </a:solidFill>
            <a:miter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851" name="Shape 851"/>
          <p:cNvSpPr/>
          <p:nvPr/>
        </p:nvSpPr>
        <p:spPr>
          <a:xfrm>
            <a:off x="7462523" y="10807638"/>
            <a:ext cx="1615010" cy="1459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9049" y="4173"/>
                  <a:pt x="16249" y="11373"/>
                  <a:pt x="21600" y="21600"/>
                </a:cubicBezTo>
              </a:path>
            </a:pathLst>
          </a:custGeom>
          <a:ln w="63500">
            <a:solidFill>
              <a:schemeClr val="accent4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852" name="Shape 852"/>
          <p:cNvSpPr/>
          <p:nvPr/>
        </p:nvSpPr>
        <p:spPr>
          <a:xfrm>
            <a:off x="4909526" y="7641749"/>
            <a:ext cx="1339567" cy="16314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2912" y="2028"/>
                  <a:pt x="20112" y="9228"/>
                  <a:pt x="21600" y="21600"/>
                </a:cubicBezTo>
              </a:path>
            </a:pathLst>
          </a:custGeom>
          <a:ln w="63500">
            <a:solidFill>
              <a:schemeClr val="accent4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853" name="Shape 853"/>
          <p:cNvSpPr/>
          <p:nvPr/>
        </p:nvSpPr>
        <p:spPr>
          <a:xfrm>
            <a:off x="6430221" y="8147871"/>
            <a:ext cx="1839522" cy="11446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04" extrusionOk="0">
                <a:moveTo>
                  <a:pt x="0" y="20504"/>
                </a:moveTo>
                <a:cubicBezTo>
                  <a:pt x="3669" y="5691"/>
                  <a:pt x="10869" y="-1096"/>
                  <a:pt x="21600" y="144"/>
                </a:cubicBezTo>
              </a:path>
            </a:pathLst>
          </a:custGeom>
          <a:ln w="63500">
            <a:solidFill>
              <a:schemeClr val="accent4"/>
            </a:solidFill>
            <a:miter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826" name="Shape 826" descr="Rectangle 24"/>
          <p:cNvSpPr/>
          <p:nvPr/>
        </p:nvSpPr>
        <p:spPr>
          <a:xfrm>
            <a:off x="1730533" y="7358474"/>
            <a:ext cx="3001963" cy="8255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ct val="120000"/>
              </a:lnSpc>
              <a:defRPr sz="4600" b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基金收益</a:t>
            </a:r>
          </a:p>
        </p:txBody>
      </p:sp>
      <p:cxnSp>
        <p:nvCxnSpPr>
          <p:cNvPr id="827" name="Connector 827"/>
          <p:cNvCxnSpPr>
            <a:stCxn id="820" idx="0"/>
            <a:endCxn id="803" idx="0"/>
          </p:cNvCxnSpPr>
          <p:nvPr/>
        </p:nvCxnSpPr>
        <p:spPr>
          <a:xfrm>
            <a:off x="8418442" y="5733585"/>
            <a:ext cx="1754319" cy="2999331"/>
          </a:xfrm>
          <a:prstGeom prst="straightConnector1">
            <a:avLst/>
          </a:prstGeom>
          <a:ln w="50800">
            <a:solidFill>
              <a:schemeClr val="accent4"/>
            </a:solidFill>
            <a:miter/>
            <a:tailEnd type="triangle"/>
          </a:ln>
        </p:spPr>
      </p:cxnSp>
      <p:cxnSp>
        <p:nvCxnSpPr>
          <p:cNvPr id="828" name="Connector 828"/>
          <p:cNvCxnSpPr>
            <a:stCxn id="802" idx="0"/>
            <a:endCxn id="819" idx="0"/>
          </p:cNvCxnSpPr>
          <p:nvPr/>
        </p:nvCxnSpPr>
        <p:spPr>
          <a:xfrm flipH="1" flipV="1">
            <a:off x="2052217" y="5152896"/>
            <a:ext cx="1204698" cy="2592930"/>
          </a:xfrm>
          <a:prstGeom prst="straightConnector1">
            <a:avLst/>
          </a:prstGeom>
          <a:ln w="50800">
            <a:solidFill>
              <a:schemeClr val="accent4"/>
            </a:solidFill>
            <a:miter/>
            <a:headEnd type="triangle"/>
          </a:ln>
        </p:spPr>
      </p:cxnSp>
      <p:cxnSp>
        <p:nvCxnSpPr>
          <p:cNvPr id="829" name="Connector 829"/>
          <p:cNvCxnSpPr>
            <a:stCxn id="821" idx="0"/>
            <a:endCxn id="803" idx="0"/>
          </p:cNvCxnSpPr>
          <p:nvPr/>
        </p:nvCxnSpPr>
        <p:spPr>
          <a:xfrm flipH="1">
            <a:off x="10172760" y="5158584"/>
            <a:ext cx="1490782" cy="3574332"/>
          </a:xfrm>
          <a:prstGeom prst="straightConnector1">
            <a:avLst/>
          </a:prstGeom>
          <a:ln w="50800">
            <a:solidFill>
              <a:schemeClr val="accent4"/>
            </a:solidFill>
            <a:miter/>
            <a:tailEnd type="triangle"/>
          </a:ln>
        </p:spPr>
      </p:cxnSp>
      <p:grpSp>
        <p:nvGrpSpPr>
          <p:cNvPr id="833" name="Group 833"/>
          <p:cNvGrpSpPr/>
          <p:nvPr/>
        </p:nvGrpSpPr>
        <p:grpSpPr>
          <a:xfrm>
            <a:off x="17244200" y="5788445"/>
            <a:ext cx="5604427" cy="1313181"/>
            <a:chOff x="0" y="0"/>
            <a:chExt cx="5604426" cy="1313180"/>
          </a:xfrm>
        </p:grpSpPr>
        <p:pic>
          <p:nvPicPr>
            <p:cNvPr id="830" name="equation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3112126" y="0"/>
              <a:ext cx="2492301" cy="131318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31" name="equation.pd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517389" cy="131318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32" name="Shape 832"/>
            <p:cNvSpPr/>
            <p:nvPr/>
          </p:nvSpPr>
          <p:spPr>
            <a:xfrm>
              <a:off x="2533014" y="44893"/>
              <a:ext cx="601981" cy="6654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just" defTabSz="266700">
                <a:defRPr sz="3200" b="0">
                  <a:uFill>
                    <a:solidFill>
                      <a:srgbClr val="000000"/>
                    </a:solidFill>
                  </a:u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—</a:t>
              </a:r>
            </a:p>
          </p:txBody>
        </p:sp>
      </p:grpSp>
      <p:grpSp>
        <p:nvGrpSpPr>
          <p:cNvPr id="837" name="Group 837"/>
          <p:cNvGrpSpPr/>
          <p:nvPr/>
        </p:nvGrpSpPr>
        <p:grpSpPr>
          <a:xfrm>
            <a:off x="17286845" y="7731424"/>
            <a:ext cx="5519138" cy="1317785"/>
            <a:chOff x="0" y="0"/>
            <a:chExt cx="5519136" cy="1317784"/>
          </a:xfrm>
        </p:grpSpPr>
        <p:pic>
          <p:nvPicPr>
            <p:cNvPr id="834" name="equation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3250395" y="0"/>
              <a:ext cx="2268742" cy="1195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35" name="equation.pdf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55404"/>
              <a:ext cx="2383239" cy="126238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36" name="Shape 836"/>
            <p:cNvSpPr/>
            <p:nvPr/>
          </p:nvSpPr>
          <p:spPr>
            <a:xfrm>
              <a:off x="2549169" y="99854"/>
              <a:ext cx="714892" cy="1148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just" defTabSz="266700">
                <a:defRPr sz="3200" b="0">
                  <a:uFill>
                    <a:solidFill>
                      <a:srgbClr val="000000"/>
                    </a:solidFill>
                  </a:u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—</a:t>
              </a:r>
            </a:p>
          </p:txBody>
        </p:sp>
      </p:grpSp>
      <p:grpSp>
        <p:nvGrpSpPr>
          <p:cNvPr id="845" name="Group 845"/>
          <p:cNvGrpSpPr/>
          <p:nvPr/>
        </p:nvGrpSpPr>
        <p:grpSpPr>
          <a:xfrm>
            <a:off x="17286845" y="9796164"/>
            <a:ext cx="6866274" cy="843281"/>
            <a:chOff x="0" y="0"/>
            <a:chExt cx="6866272" cy="843280"/>
          </a:xfrm>
        </p:grpSpPr>
        <p:pic>
          <p:nvPicPr>
            <p:cNvPr id="838" name="equation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381159" y="43091"/>
              <a:ext cx="1485114" cy="7824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39" name="equation.pd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630135" y="46990"/>
              <a:ext cx="1485113" cy="774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40" name="equation.pdf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749271" y="46990"/>
              <a:ext cx="1462552" cy="774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41" name="equation.pd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90377"/>
              <a:ext cx="1311874" cy="6879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42" name="Shape 842"/>
            <p:cNvSpPr/>
            <p:nvPr/>
          </p:nvSpPr>
          <p:spPr>
            <a:xfrm>
              <a:off x="1362780" y="0"/>
              <a:ext cx="552607" cy="843280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just" defTabSz="266700">
                <a:defRPr sz="2200" b="0">
                  <a:uFill>
                    <a:solidFill>
                      <a:srgbClr val="000000"/>
                    </a:solidFill>
                  </a:u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—</a:t>
              </a:r>
            </a:p>
          </p:txBody>
        </p:sp>
        <p:sp>
          <p:nvSpPr>
            <p:cNvPr id="843" name="Shape 843"/>
            <p:cNvSpPr/>
            <p:nvPr/>
          </p:nvSpPr>
          <p:spPr>
            <a:xfrm>
              <a:off x="3163023" y="0"/>
              <a:ext cx="552608" cy="843280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just" defTabSz="266700">
                <a:defRPr sz="2200" b="0">
                  <a:uFill>
                    <a:solidFill>
                      <a:srgbClr val="000000"/>
                    </a:solidFill>
                  </a:u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—</a:t>
              </a:r>
            </a:p>
          </p:txBody>
        </p:sp>
        <p:sp>
          <p:nvSpPr>
            <p:cNvPr id="844" name="Shape 844"/>
            <p:cNvSpPr/>
            <p:nvPr/>
          </p:nvSpPr>
          <p:spPr>
            <a:xfrm>
              <a:off x="5071439" y="0"/>
              <a:ext cx="436372" cy="843280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just" defTabSz="266700">
                <a:defRPr sz="2200" b="0">
                  <a:uFill>
                    <a:solidFill>
                      <a:srgbClr val="000000"/>
                    </a:solidFill>
                  </a:u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+</a:t>
              </a:r>
            </a:p>
          </p:txBody>
        </p:sp>
      </p:grpSp>
      <p:grpSp>
        <p:nvGrpSpPr>
          <p:cNvPr id="849" name="Group 849"/>
          <p:cNvGrpSpPr/>
          <p:nvPr/>
        </p:nvGrpSpPr>
        <p:grpSpPr>
          <a:xfrm>
            <a:off x="17286845" y="11623882"/>
            <a:ext cx="4213027" cy="1148081"/>
            <a:chOff x="0" y="0"/>
            <a:chExt cx="4213025" cy="1148080"/>
          </a:xfrm>
        </p:grpSpPr>
        <p:pic>
          <p:nvPicPr>
            <p:cNvPr id="846" name="equation.pd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120115"/>
              <a:ext cx="1779705" cy="9332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47" name="equation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318737" y="87694"/>
              <a:ext cx="1894289" cy="9980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48" name="Shape 848"/>
            <p:cNvSpPr/>
            <p:nvPr/>
          </p:nvSpPr>
          <p:spPr>
            <a:xfrm>
              <a:off x="1738852" y="0"/>
              <a:ext cx="714891" cy="1148080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 algn="just" defTabSz="266700">
                <a:defRPr sz="3200" b="0">
                  <a:uFill>
                    <a:solidFill>
                      <a:srgbClr val="000000"/>
                    </a:solidFill>
                  </a:u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—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Shape 855" descr="分点上标题"/>
          <p:cNvSpPr/>
          <p:nvPr/>
        </p:nvSpPr>
        <p:spPr>
          <a:xfrm>
            <a:off x="3734206" y="872676"/>
            <a:ext cx="7226854" cy="2595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>
              <a:defRPr sz="13600">
                <a:solidFill>
                  <a:srgbClr val="FFA734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深度分析</a:t>
            </a:r>
          </a:p>
        </p:txBody>
      </p:sp>
      <p:sp>
        <p:nvSpPr>
          <p:cNvPr id="856" name="Shape 856" descr="分点上标题"/>
          <p:cNvSpPr/>
          <p:nvPr/>
        </p:nvSpPr>
        <p:spPr>
          <a:xfrm>
            <a:off x="10742503" y="1511078"/>
            <a:ext cx="7226853" cy="18973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>
              <a:defRPr sz="9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舆情分析</a:t>
            </a:r>
          </a:p>
        </p:txBody>
      </p:sp>
      <p:grpSp>
        <p:nvGrpSpPr>
          <p:cNvPr id="862" name="Group 862" descr="组合 55"/>
          <p:cNvGrpSpPr/>
          <p:nvPr/>
        </p:nvGrpSpPr>
        <p:grpSpPr>
          <a:xfrm>
            <a:off x="-1371685" y="-1350879"/>
            <a:ext cx="4575046" cy="4575046"/>
            <a:chOff x="0" y="0"/>
            <a:chExt cx="4575044" cy="4575044"/>
          </a:xfrm>
        </p:grpSpPr>
        <p:sp>
          <p:nvSpPr>
            <p:cNvPr id="857" name="Shape 857" descr="圆: 空心 56"/>
            <p:cNvSpPr/>
            <p:nvPr/>
          </p:nvSpPr>
          <p:spPr>
            <a:xfrm rot="10800000">
              <a:off x="0" y="0"/>
              <a:ext cx="4575045" cy="45750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956" y="10800"/>
                  </a:moveTo>
                  <a:cubicBezTo>
                    <a:pt x="2956" y="15132"/>
                    <a:pt x="6468" y="18644"/>
                    <a:pt x="10800" y="18644"/>
                  </a:cubicBezTo>
                  <a:cubicBezTo>
                    <a:pt x="15132" y="18644"/>
                    <a:pt x="18644" y="15132"/>
                    <a:pt x="18644" y="10800"/>
                  </a:cubicBezTo>
                  <a:cubicBezTo>
                    <a:pt x="18644" y="6468"/>
                    <a:pt x="15132" y="2956"/>
                    <a:pt x="10800" y="2956"/>
                  </a:cubicBezTo>
                  <a:cubicBezTo>
                    <a:pt x="6468" y="2956"/>
                    <a:pt x="2956" y="6468"/>
                    <a:pt x="2956" y="108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861" name="Group 861" descr="组合 57"/>
            <p:cNvGrpSpPr/>
            <p:nvPr/>
          </p:nvGrpSpPr>
          <p:grpSpPr>
            <a:xfrm>
              <a:off x="1506069" y="1506070"/>
              <a:ext cx="1562909" cy="1562907"/>
              <a:chOff x="0" y="0"/>
              <a:chExt cx="1562908" cy="1562906"/>
            </a:xfrm>
          </p:grpSpPr>
          <p:sp>
            <p:nvSpPr>
              <p:cNvPr id="858" name="Shape 858" descr="矩形 58"/>
              <p:cNvSpPr/>
              <p:nvPr/>
            </p:nvSpPr>
            <p:spPr>
              <a:xfrm rot="10800000">
                <a:off x="1230811" y="2046"/>
                <a:ext cx="332097" cy="1560861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59" name="Shape 859" descr="矩形 59"/>
              <p:cNvSpPr/>
              <p:nvPr/>
            </p:nvSpPr>
            <p:spPr>
              <a:xfrm rot="5400000">
                <a:off x="615407" y="615402"/>
                <a:ext cx="332097" cy="1562907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60" name="Shape 860" descr="矩形 61"/>
              <p:cNvSpPr/>
              <p:nvPr/>
            </p:nvSpPr>
            <p:spPr>
              <a:xfrm rot="18900000">
                <a:off x="615405" y="-157641"/>
                <a:ext cx="332097" cy="187818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863" name="Shape 863" descr="箭头: 右 1"/>
          <p:cNvSpPr/>
          <p:nvPr/>
        </p:nvSpPr>
        <p:spPr>
          <a:xfrm>
            <a:off x="1691126" y="4895184"/>
            <a:ext cx="18185209" cy="781051"/>
          </a:xfrm>
          <a:prstGeom prst="rightArrow">
            <a:avLst>
              <a:gd name="adj1" fmla="val 20732"/>
              <a:gd name="adj2" fmla="val 152439"/>
            </a:avLst>
          </a:prstGeom>
          <a:solidFill>
            <a:schemeClr val="accent4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66" name="Group 866"/>
          <p:cNvGrpSpPr/>
          <p:nvPr/>
        </p:nvGrpSpPr>
        <p:grpSpPr>
          <a:xfrm>
            <a:off x="1691126" y="4743418"/>
            <a:ext cx="1080001" cy="1084581"/>
            <a:chOff x="0" y="0"/>
            <a:chExt cx="1079999" cy="1084580"/>
          </a:xfrm>
        </p:grpSpPr>
        <p:sp>
          <p:nvSpPr>
            <p:cNvPr id="864" name="Shape 864"/>
            <p:cNvSpPr/>
            <p:nvPr/>
          </p:nvSpPr>
          <p:spPr>
            <a:xfrm>
              <a:off x="0" y="2290"/>
              <a:ext cx="1080000" cy="1080001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158161" y="-1"/>
              <a:ext cx="763677" cy="10845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9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867" name="Shape 867" descr="分点上标题"/>
          <p:cNvSpPr/>
          <p:nvPr/>
        </p:nvSpPr>
        <p:spPr>
          <a:xfrm>
            <a:off x="1713030" y="6245886"/>
            <a:ext cx="4978401" cy="982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5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>
                <a:solidFill>
                  <a:srgbClr val="FFA734"/>
                </a:solidFill>
              </a:rPr>
              <a:t>数据</a:t>
            </a:r>
            <a:r>
              <a:rPr>
                <a:solidFill>
                  <a:srgbClr val="FFFFFF"/>
                </a:solidFill>
              </a:rPr>
              <a:t> </a:t>
            </a:r>
            <a:r>
              <a:rPr b="0">
                <a:solidFill>
                  <a:srgbClr val="000000"/>
                </a:solidFill>
              </a:rPr>
              <a:t>采集</a:t>
            </a:r>
          </a:p>
        </p:txBody>
      </p:sp>
      <p:grpSp>
        <p:nvGrpSpPr>
          <p:cNvPr id="870" name="Group 870"/>
          <p:cNvGrpSpPr/>
          <p:nvPr/>
        </p:nvGrpSpPr>
        <p:grpSpPr>
          <a:xfrm>
            <a:off x="6691430" y="4744698"/>
            <a:ext cx="1080001" cy="1080001"/>
            <a:chOff x="0" y="0"/>
            <a:chExt cx="1079999" cy="1079999"/>
          </a:xfrm>
        </p:grpSpPr>
        <p:sp>
          <p:nvSpPr>
            <p:cNvPr id="868" name="Shape 868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158162" y="23110"/>
              <a:ext cx="763677" cy="1033780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873" name="Group 873"/>
          <p:cNvGrpSpPr/>
          <p:nvPr/>
        </p:nvGrpSpPr>
        <p:grpSpPr>
          <a:xfrm>
            <a:off x="11683844" y="4744698"/>
            <a:ext cx="1080001" cy="1080001"/>
            <a:chOff x="0" y="0"/>
            <a:chExt cx="1079999" cy="1079999"/>
          </a:xfrm>
        </p:grpSpPr>
        <p:sp>
          <p:nvSpPr>
            <p:cNvPr id="871" name="Shape 871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158162" y="23110"/>
              <a:ext cx="763677" cy="1033780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876" name="Group 876"/>
          <p:cNvGrpSpPr/>
          <p:nvPr/>
        </p:nvGrpSpPr>
        <p:grpSpPr>
          <a:xfrm>
            <a:off x="16689458" y="4745709"/>
            <a:ext cx="1080001" cy="1080001"/>
            <a:chOff x="0" y="0"/>
            <a:chExt cx="1079999" cy="1079999"/>
          </a:xfrm>
        </p:grpSpPr>
        <p:sp>
          <p:nvSpPr>
            <p:cNvPr id="874" name="Shape 874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158160" y="23110"/>
              <a:ext cx="763677" cy="1033780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877" name="Shape 877" descr="正文"/>
          <p:cNvSpPr/>
          <p:nvPr/>
        </p:nvSpPr>
        <p:spPr>
          <a:xfrm>
            <a:off x="6691430" y="7383171"/>
            <a:ext cx="4290787" cy="2722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过滤无意义评论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程度词|否定词处理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感叹句|否定句处理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表情符号处理</a:t>
            </a:r>
          </a:p>
        </p:txBody>
      </p:sp>
      <p:sp>
        <p:nvSpPr>
          <p:cNvPr id="878" name="Shape 878" descr="分点上标题"/>
          <p:cNvSpPr/>
          <p:nvPr/>
        </p:nvSpPr>
        <p:spPr>
          <a:xfrm>
            <a:off x="6691430" y="6245886"/>
            <a:ext cx="4978401" cy="982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5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>
                <a:solidFill>
                  <a:srgbClr val="FFA734"/>
                </a:solidFill>
              </a:rPr>
              <a:t>数据清洗 </a:t>
            </a:r>
            <a:r>
              <a:rPr b="0">
                <a:solidFill>
                  <a:srgbClr val="000000"/>
                </a:solidFill>
              </a:rPr>
              <a:t>处理</a:t>
            </a:r>
          </a:p>
        </p:txBody>
      </p:sp>
      <p:sp>
        <p:nvSpPr>
          <p:cNvPr id="879" name="Shape 879" descr="正文"/>
          <p:cNvSpPr/>
          <p:nvPr/>
        </p:nvSpPr>
        <p:spPr>
          <a:xfrm>
            <a:off x="11711058" y="7383171"/>
            <a:ext cx="4290787" cy="817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最大逆向匹配算法</a:t>
            </a:r>
          </a:p>
        </p:txBody>
      </p:sp>
      <p:sp>
        <p:nvSpPr>
          <p:cNvPr id="880" name="Shape 880" descr="分点上标题"/>
          <p:cNvSpPr/>
          <p:nvPr/>
        </p:nvSpPr>
        <p:spPr>
          <a:xfrm>
            <a:off x="11711058" y="6245886"/>
            <a:ext cx="4978401" cy="982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5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>
                <a:solidFill>
                  <a:srgbClr val="FFA734"/>
                </a:solidFill>
              </a:rPr>
              <a:t>中文分词</a:t>
            </a:r>
            <a:r>
              <a:rPr>
                <a:solidFill>
                  <a:srgbClr val="FFFFFF"/>
                </a:solidFill>
              </a:rPr>
              <a:t> </a:t>
            </a:r>
            <a:r>
              <a:rPr b="0">
                <a:solidFill>
                  <a:srgbClr val="000000"/>
                </a:solidFill>
              </a:rPr>
              <a:t>处理</a:t>
            </a:r>
          </a:p>
        </p:txBody>
      </p:sp>
      <p:sp>
        <p:nvSpPr>
          <p:cNvPr id="881" name="Shape 881" descr="正文"/>
          <p:cNvSpPr/>
          <p:nvPr/>
        </p:nvSpPr>
        <p:spPr>
          <a:xfrm>
            <a:off x="16730687" y="7383171"/>
            <a:ext cx="5505087" cy="2087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朴素贝叶斯正负面分类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18576条负面评价数据集 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16548条正面评价数据集</a:t>
            </a:r>
          </a:p>
        </p:txBody>
      </p:sp>
      <p:sp>
        <p:nvSpPr>
          <p:cNvPr id="882" name="Shape 882" descr="分点上标题"/>
          <p:cNvSpPr/>
          <p:nvPr/>
        </p:nvSpPr>
        <p:spPr>
          <a:xfrm>
            <a:off x="16730687" y="6245886"/>
            <a:ext cx="4978401" cy="9829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5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>
                <a:solidFill>
                  <a:srgbClr val="FFA734"/>
                </a:solidFill>
              </a:rPr>
              <a:t>数据分析</a:t>
            </a:r>
            <a:r>
              <a:rPr>
                <a:solidFill>
                  <a:srgbClr val="FFFFFF"/>
                </a:solidFill>
              </a:rPr>
              <a:t> </a:t>
            </a:r>
            <a:r>
              <a:rPr b="0">
                <a:solidFill>
                  <a:srgbClr val="000000"/>
                </a:solidFill>
              </a:rPr>
              <a:t>情感词典</a:t>
            </a:r>
          </a:p>
        </p:txBody>
      </p:sp>
      <p:grpSp>
        <p:nvGrpSpPr>
          <p:cNvPr id="907" name="Group 907" descr="组合 102"/>
          <p:cNvGrpSpPr/>
          <p:nvPr/>
        </p:nvGrpSpPr>
        <p:grpSpPr>
          <a:xfrm>
            <a:off x="21695072" y="1343625"/>
            <a:ext cx="982281" cy="4081079"/>
            <a:chOff x="0" y="0"/>
            <a:chExt cx="982279" cy="4081078"/>
          </a:xfrm>
        </p:grpSpPr>
        <p:sp>
          <p:nvSpPr>
            <p:cNvPr id="883" name="Shape 883" descr="椭圆 103"/>
            <p:cNvSpPr/>
            <p:nvPr/>
          </p:nvSpPr>
          <p:spPr>
            <a:xfrm rot="16200000">
              <a:off x="1" y="3941378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4" name="Shape 884" descr="椭圆 104"/>
            <p:cNvSpPr/>
            <p:nvPr/>
          </p:nvSpPr>
          <p:spPr>
            <a:xfrm rot="16200000">
              <a:off x="0" y="3503448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5" name="Shape 885" descr="椭圆 105"/>
            <p:cNvSpPr/>
            <p:nvPr/>
          </p:nvSpPr>
          <p:spPr>
            <a:xfrm rot="16200000">
              <a:off x="0" y="3065518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6" name="Shape 886" descr="椭圆 106"/>
            <p:cNvSpPr/>
            <p:nvPr/>
          </p:nvSpPr>
          <p:spPr>
            <a:xfrm rot="16200000">
              <a:off x="0" y="2627588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7" name="Shape 887" descr="椭圆 107"/>
            <p:cNvSpPr/>
            <p:nvPr/>
          </p:nvSpPr>
          <p:spPr>
            <a:xfrm rot="16200000">
              <a:off x="0" y="2189656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8" name="Shape 888" descr="椭圆 108"/>
            <p:cNvSpPr/>
            <p:nvPr/>
          </p:nvSpPr>
          <p:spPr>
            <a:xfrm rot="16200000">
              <a:off x="0" y="1751724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9" name="Shape 889" descr="椭圆 109"/>
            <p:cNvSpPr/>
            <p:nvPr/>
          </p:nvSpPr>
          <p:spPr>
            <a:xfrm rot="16200000">
              <a:off x="0" y="1313794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0" name="Shape 890" descr="椭圆 110"/>
            <p:cNvSpPr/>
            <p:nvPr/>
          </p:nvSpPr>
          <p:spPr>
            <a:xfrm rot="16200000">
              <a:off x="0" y="875863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1" name="Shape 891" descr="椭圆 111"/>
            <p:cNvSpPr/>
            <p:nvPr/>
          </p:nvSpPr>
          <p:spPr>
            <a:xfrm rot="16200000">
              <a:off x="0" y="437931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2" name="Shape 892" descr="椭圆 112"/>
            <p:cNvSpPr/>
            <p:nvPr/>
          </p:nvSpPr>
          <p:spPr>
            <a:xfrm rot="16200000">
              <a:off x="0" y="0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3" name="Shape 893" descr="椭圆 113"/>
            <p:cNvSpPr/>
            <p:nvPr/>
          </p:nvSpPr>
          <p:spPr>
            <a:xfrm rot="16200000">
              <a:off x="421289" y="3065518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4" name="Shape 894" descr="椭圆 114"/>
            <p:cNvSpPr/>
            <p:nvPr/>
          </p:nvSpPr>
          <p:spPr>
            <a:xfrm rot="16200000">
              <a:off x="421289" y="2627588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5" name="Shape 895" descr="椭圆 115"/>
            <p:cNvSpPr/>
            <p:nvPr/>
          </p:nvSpPr>
          <p:spPr>
            <a:xfrm rot="16200000">
              <a:off x="421289" y="2189656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6" name="Shape 896" descr="椭圆 116"/>
            <p:cNvSpPr/>
            <p:nvPr/>
          </p:nvSpPr>
          <p:spPr>
            <a:xfrm rot="16200000">
              <a:off x="421289" y="1751724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7" name="Shape 897" descr="椭圆 117"/>
            <p:cNvSpPr/>
            <p:nvPr/>
          </p:nvSpPr>
          <p:spPr>
            <a:xfrm rot="16200000">
              <a:off x="421289" y="1313794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8" name="Shape 898" descr="椭圆 118"/>
            <p:cNvSpPr/>
            <p:nvPr/>
          </p:nvSpPr>
          <p:spPr>
            <a:xfrm rot="16200000">
              <a:off x="421289" y="875863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9" name="Shape 899" descr="椭圆 119"/>
            <p:cNvSpPr/>
            <p:nvPr/>
          </p:nvSpPr>
          <p:spPr>
            <a:xfrm rot="16200000">
              <a:off x="421289" y="43793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0" name="Shape 900" descr="椭圆 120"/>
            <p:cNvSpPr/>
            <p:nvPr/>
          </p:nvSpPr>
          <p:spPr>
            <a:xfrm rot="16200000">
              <a:off x="421289" y="0"/>
              <a:ext cx="139701" cy="139700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1" name="Shape 901" descr="椭圆 121"/>
            <p:cNvSpPr/>
            <p:nvPr/>
          </p:nvSpPr>
          <p:spPr>
            <a:xfrm rot="16200000">
              <a:off x="842579" y="2189656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2" name="Shape 902" descr="椭圆 122"/>
            <p:cNvSpPr/>
            <p:nvPr/>
          </p:nvSpPr>
          <p:spPr>
            <a:xfrm rot="16200000">
              <a:off x="842579" y="1751724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3" name="Shape 903" descr="椭圆 123"/>
            <p:cNvSpPr/>
            <p:nvPr/>
          </p:nvSpPr>
          <p:spPr>
            <a:xfrm rot="16200000">
              <a:off x="842579" y="1313794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4" name="Shape 904" descr="椭圆 124"/>
            <p:cNvSpPr/>
            <p:nvPr/>
          </p:nvSpPr>
          <p:spPr>
            <a:xfrm rot="16200000">
              <a:off x="842579" y="875863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5" name="Shape 905" descr="椭圆 125"/>
            <p:cNvSpPr/>
            <p:nvPr/>
          </p:nvSpPr>
          <p:spPr>
            <a:xfrm rot="16200000">
              <a:off x="842579" y="43793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6" name="Shape 906" descr="椭圆 126"/>
            <p:cNvSpPr/>
            <p:nvPr/>
          </p:nvSpPr>
          <p:spPr>
            <a:xfrm rot="16200000">
              <a:off x="842579" y="0"/>
              <a:ext cx="139701" cy="139700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08" name="Shape 908" descr="矩形 71"/>
          <p:cNvSpPr/>
          <p:nvPr/>
        </p:nvSpPr>
        <p:spPr>
          <a:xfrm>
            <a:off x="3777050" y="3364626"/>
            <a:ext cx="12163405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>
              <a:defRPr sz="4800" b="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舆情分析共有4个步骤：</a:t>
            </a:r>
          </a:p>
        </p:txBody>
      </p:sp>
      <p:pic>
        <p:nvPicPr>
          <p:cNvPr id="909" name="MathTypeEquation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34850" y="6775450"/>
            <a:ext cx="114300" cy="165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10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863797" y="9680820"/>
            <a:ext cx="4712181" cy="88353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26" name="Group 926" descr="组合 127"/>
          <p:cNvGrpSpPr/>
          <p:nvPr/>
        </p:nvGrpSpPr>
        <p:grpSpPr>
          <a:xfrm>
            <a:off x="1370671" y="11820815"/>
            <a:ext cx="2347459" cy="940686"/>
            <a:chOff x="0" y="12699"/>
            <a:chExt cx="2347458" cy="940684"/>
          </a:xfrm>
        </p:grpSpPr>
        <p:sp>
          <p:nvSpPr>
            <p:cNvPr id="911" name="Shape 911" descr="文本框 128"/>
            <p:cNvSpPr/>
            <p:nvPr/>
          </p:nvSpPr>
          <p:spPr>
            <a:xfrm rot="16200000">
              <a:off x="199948" y="-187249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12" name="Shape 912" descr="文本框 129"/>
            <p:cNvSpPr/>
            <p:nvPr/>
          </p:nvSpPr>
          <p:spPr>
            <a:xfrm rot="16200000">
              <a:off x="612364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13" name="Shape 913" descr="文本框 130"/>
            <p:cNvSpPr/>
            <p:nvPr/>
          </p:nvSpPr>
          <p:spPr>
            <a:xfrm rot="16200000">
              <a:off x="101438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14" name="Shape 914" descr="文本框 131"/>
            <p:cNvSpPr/>
            <p:nvPr/>
          </p:nvSpPr>
          <p:spPr>
            <a:xfrm rot="16200000">
              <a:off x="141640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15" name="Shape 915" descr="文本框 132"/>
            <p:cNvSpPr/>
            <p:nvPr/>
          </p:nvSpPr>
          <p:spPr>
            <a:xfrm rot="16200000">
              <a:off x="181842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16" name="Shape 916" descr="文本框 133"/>
            <p:cNvSpPr/>
            <p:nvPr/>
          </p:nvSpPr>
          <p:spPr>
            <a:xfrm rot="16200000">
              <a:off x="21034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17" name="Shape 917" descr="文本框 134"/>
            <p:cNvSpPr/>
            <p:nvPr/>
          </p:nvSpPr>
          <p:spPr>
            <a:xfrm rot="16200000">
              <a:off x="61236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18" name="Shape 918" descr="文本框 135"/>
            <p:cNvSpPr/>
            <p:nvPr/>
          </p:nvSpPr>
          <p:spPr>
            <a:xfrm rot="16200000">
              <a:off x="101438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19" name="Shape 919" descr="文本框 136"/>
            <p:cNvSpPr/>
            <p:nvPr/>
          </p:nvSpPr>
          <p:spPr>
            <a:xfrm rot="16200000">
              <a:off x="141640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20" name="Shape 920" descr="文本框 137"/>
            <p:cNvSpPr/>
            <p:nvPr/>
          </p:nvSpPr>
          <p:spPr>
            <a:xfrm rot="16200000">
              <a:off x="181842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21" name="Shape 921" descr="文本框 138"/>
            <p:cNvSpPr/>
            <p:nvPr/>
          </p:nvSpPr>
          <p:spPr>
            <a:xfrm rot="16200000">
              <a:off x="21034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22" name="Shape 922" descr="文本框 139"/>
            <p:cNvSpPr/>
            <p:nvPr/>
          </p:nvSpPr>
          <p:spPr>
            <a:xfrm rot="16200000">
              <a:off x="61236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23" name="Shape 923" descr="文本框 140"/>
            <p:cNvSpPr/>
            <p:nvPr/>
          </p:nvSpPr>
          <p:spPr>
            <a:xfrm rot="16200000">
              <a:off x="101438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24" name="Shape 924" descr="文本框 141"/>
            <p:cNvSpPr/>
            <p:nvPr/>
          </p:nvSpPr>
          <p:spPr>
            <a:xfrm rot="16200000">
              <a:off x="141640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925" name="Shape 925" descr="文本框 142"/>
            <p:cNvSpPr/>
            <p:nvPr/>
          </p:nvSpPr>
          <p:spPr>
            <a:xfrm rot="16200000">
              <a:off x="181842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</p:grpSp>
      <p:sp>
        <p:nvSpPr>
          <p:cNvPr id="927" name="Shape 927" descr="正文"/>
          <p:cNvSpPr/>
          <p:nvPr/>
        </p:nvSpPr>
        <p:spPr>
          <a:xfrm>
            <a:off x="1671802" y="7383171"/>
            <a:ext cx="4290787" cy="1452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网页爬虫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获取评论数据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12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" presetClass="entr" presetSubtype="8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2" presetClass="entr" presetSubtype="8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2" presetClass="entr" presetSubtype="8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ID="2" presetClass="entr" presetSubtype="8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000"/>
                            </p:stCondLst>
                            <p:childTnLst>
                              <p:par>
                                <p:cTn id="45" presetID="2" presetClass="entr" presetSubtype="8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0"/>
                            </p:stCondLst>
                            <p:childTnLst>
                              <p:par>
                                <p:cTn id="50" presetID="2" presetClass="entr" presetSubtype="8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55" presetID="2" presetClass="entr" presetSubtype="8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1000"/>
                            </p:stCondLst>
                            <p:childTnLst>
                              <p:par>
                                <p:cTn id="60" presetID="2" presetClass="entr" presetSubtype="8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000"/>
                            </p:stCondLst>
                            <p:childTnLst>
                              <p:par>
                                <p:cTn id="65" presetID="2" presetClass="entr" presetSubtype="3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3000"/>
                            </p:stCondLst>
                            <p:childTnLst>
                              <p:par>
                                <p:cTn id="70" presetID="2" presetClass="entr" presetSubtype="8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4000"/>
                            </p:stCondLst>
                            <p:childTnLst>
                              <p:par>
                                <p:cTn id="75" presetID="2" presetClass="entr" presetSubtype="8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0"/>
                            </p:stCondLst>
                            <p:childTnLst>
                              <p:par>
                                <p:cTn id="80" presetID="2" presetClass="entr" presetSubtype="8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8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8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6000"/>
                            </p:stCondLst>
                            <p:childTnLst>
                              <p:par>
                                <p:cTn id="85" presetID="2" presetClass="entr" presetSubtype="8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8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8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7000"/>
                            </p:stCondLst>
                            <p:childTnLst>
                              <p:par>
                                <p:cTn id="90" presetID="2" presetClass="entr" presetSubtype="8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1" fill="hold"/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6" presetClass="emph" presetSubtype="0" accel="50000" decel="50000" fill="hold" grpId="19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7" dur="1000" fill="hold"/>
                                        <p:tgtEl>
                                          <p:spTgt spid="910"/>
                                        </p:tgtEl>
                                      </p:cBhvr>
                                      <p:by x="290327" y="290327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-1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68548 -0.003869 -0.136916 0.014599 -0.201723 0.054491 C -0.235132 0.075055 -0.267369 0.101200 -0.298003 0.132576" pathEditMode="relative">
                                      <p:cBhvr>
                                        <p:cTn id="100" dur="1200" fill="hold"/>
                                        <p:tgtEl>
                                          <p:spTgt spid="9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8" presetClass="emph" presetSubtype="0" accel="50000" decel="50000" fill="hold" grpId="2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60000">
                                      <p:cBhvr>
                                        <p:cTn id="103" dur="1000" fill="hold"/>
                                        <p:tgtEl>
                                          <p:spTgt spid="9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6" grpId="1" animBg="1" advAuto="0"/>
      <p:bldP spid="863" grpId="2" animBg="1" advAuto="0"/>
      <p:bldP spid="866" grpId="15" animBg="1" advAuto="0"/>
      <p:bldP spid="867" grpId="8" animBg="1" advAuto="0"/>
      <p:bldP spid="870" grpId="16" animBg="1" advAuto="0"/>
      <p:bldP spid="873" grpId="17" animBg="1" advAuto="0"/>
      <p:bldP spid="876" grpId="18" animBg="1" advAuto="0"/>
      <p:bldP spid="877" grpId="11" animBg="1" advAuto="0"/>
      <p:bldP spid="878" grpId="7" animBg="1" advAuto="0"/>
      <p:bldP spid="879" grpId="10" animBg="1" advAuto="0"/>
      <p:bldP spid="880" grpId="5" animBg="1" advAuto="0"/>
      <p:bldP spid="881" grpId="9" animBg="1" advAuto="0"/>
      <p:bldP spid="882" grpId="4" animBg="1" advAuto="0"/>
      <p:bldP spid="907" grpId="13" animBg="1" advAuto="0"/>
      <p:bldP spid="908" grpId="6" animBg="1" advAuto="0"/>
      <p:bldP spid="910" grpId="14" animBg="1" advAuto="0"/>
      <p:bldP spid="910" grpId="19" animBg="1" advAuto="0"/>
      <p:bldP spid="910" grpId="21" animBg="1" advAuto="0"/>
      <p:bldP spid="926" grpId="3" animBg="1" advAuto="0"/>
      <p:bldP spid="927" grpId="12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9" name="Group 979" descr="组合 55"/>
          <p:cNvGrpSpPr/>
          <p:nvPr/>
        </p:nvGrpSpPr>
        <p:grpSpPr>
          <a:xfrm>
            <a:off x="-1371685" y="-1350879"/>
            <a:ext cx="4575046" cy="4575046"/>
            <a:chOff x="0" y="0"/>
            <a:chExt cx="4575044" cy="4575044"/>
          </a:xfrm>
        </p:grpSpPr>
        <p:sp>
          <p:nvSpPr>
            <p:cNvPr id="974" name="Shape 974" descr="圆: 空心 56"/>
            <p:cNvSpPr/>
            <p:nvPr/>
          </p:nvSpPr>
          <p:spPr>
            <a:xfrm rot="10800000">
              <a:off x="0" y="0"/>
              <a:ext cx="4575045" cy="45750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956" y="10800"/>
                  </a:moveTo>
                  <a:cubicBezTo>
                    <a:pt x="2956" y="15132"/>
                    <a:pt x="6468" y="18644"/>
                    <a:pt x="10800" y="18644"/>
                  </a:cubicBezTo>
                  <a:cubicBezTo>
                    <a:pt x="15132" y="18644"/>
                    <a:pt x="18644" y="15132"/>
                    <a:pt x="18644" y="10800"/>
                  </a:cubicBezTo>
                  <a:cubicBezTo>
                    <a:pt x="18644" y="6468"/>
                    <a:pt x="15132" y="2956"/>
                    <a:pt x="10800" y="2956"/>
                  </a:cubicBezTo>
                  <a:cubicBezTo>
                    <a:pt x="6468" y="2956"/>
                    <a:pt x="2956" y="6468"/>
                    <a:pt x="2956" y="108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978" name="Group 978" descr="组合 57"/>
            <p:cNvGrpSpPr/>
            <p:nvPr/>
          </p:nvGrpSpPr>
          <p:grpSpPr>
            <a:xfrm>
              <a:off x="1506069" y="1506070"/>
              <a:ext cx="1562909" cy="1562907"/>
              <a:chOff x="0" y="0"/>
              <a:chExt cx="1562908" cy="1562906"/>
            </a:xfrm>
          </p:grpSpPr>
          <p:sp>
            <p:nvSpPr>
              <p:cNvPr id="975" name="Shape 975" descr="矩形 58"/>
              <p:cNvSpPr/>
              <p:nvPr/>
            </p:nvSpPr>
            <p:spPr>
              <a:xfrm rot="10800000">
                <a:off x="1230811" y="2046"/>
                <a:ext cx="332097" cy="1560861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76" name="Shape 976" descr="矩形 59"/>
              <p:cNvSpPr/>
              <p:nvPr/>
            </p:nvSpPr>
            <p:spPr>
              <a:xfrm rot="5400000">
                <a:off x="615407" y="615402"/>
                <a:ext cx="332097" cy="1562907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77" name="Shape 977" descr="矩形 61"/>
              <p:cNvSpPr/>
              <p:nvPr/>
            </p:nvSpPr>
            <p:spPr>
              <a:xfrm rot="18900000">
                <a:off x="615405" y="-157641"/>
                <a:ext cx="332097" cy="187818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980" name="Shape 980" descr="箭头: 右 1"/>
          <p:cNvSpPr/>
          <p:nvPr/>
        </p:nvSpPr>
        <p:spPr>
          <a:xfrm>
            <a:off x="4259309" y="8277680"/>
            <a:ext cx="15170515" cy="1635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19992" extrusionOk="0">
                <a:moveTo>
                  <a:pt x="21476" y="19857"/>
                </a:moveTo>
                <a:cubicBezTo>
                  <a:pt x="21535" y="20800"/>
                  <a:pt x="21590" y="16672"/>
                  <a:pt x="21595" y="10913"/>
                </a:cubicBezTo>
                <a:cubicBezTo>
                  <a:pt x="21600" y="4469"/>
                  <a:pt x="21542" y="-800"/>
                  <a:pt x="21476" y="100"/>
                </a:cubicBezTo>
                <a:lnTo>
                  <a:pt x="0" y="100"/>
                </a:lnTo>
                <a:lnTo>
                  <a:pt x="0" y="19857"/>
                </a:lnTo>
                <a:lnTo>
                  <a:pt x="21476" y="19857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983" name="Group 983" descr="椭圆 63"/>
          <p:cNvGrpSpPr/>
          <p:nvPr/>
        </p:nvGrpSpPr>
        <p:grpSpPr>
          <a:xfrm>
            <a:off x="4259309" y="7819466"/>
            <a:ext cx="1080001" cy="1080001"/>
            <a:chOff x="0" y="0"/>
            <a:chExt cx="1079999" cy="1079999"/>
          </a:xfrm>
        </p:grpSpPr>
        <p:sp>
          <p:nvSpPr>
            <p:cNvPr id="981" name="Shape 981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982" name="Shape 982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984" name="Shape 984" descr="矩形 71"/>
          <p:cNvSpPr/>
          <p:nvPr/>
        </p:nvSpPr>
        <p:spPr>
          <a:xfrm>
            <a:off x="3307150" y="3415426"/>
            <a:ext cx="12163405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>
              <a:defRPr sz="48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基金公司评价分为3个部分：</a:t>
            </a:r>
          </a:p>
        </p:txBody>
      </p:sp>
      <p:sp>
        <p:nvSpPr>
          <p:cNvPr id="985" name="Shape 985" descr="正文"/>
          <p:cNvSpPr/>
          <p:nvPr/>
        </p:nvSpPr>
        <p:spPr>
          <a:xfrm>
            <a:off x="3175407" y="10279128"/>
            <a:ext cx="4290787" cy="3027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业绩持续性</a:t>
            </a:r>
          </a:p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旗下产品业绩</a:t>
            </a:r>
          </a:p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整体业绩差异</a:t>
            </a:r>
          </a:p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投资风格</a:t>
            </a:r>
          </a:p>
        </p:txBody>
      </p:sp>
      <p:sp>
        <p:nvSpPr>
          <p:cNvPr id="986" name="Shape 986" descr="分点上标题"/>
          <p:cNvSpPr/>
          <p:nvPr/>
        </p:nvSpPr>
        <p:spPr>
          <a:xfrm>
            <a:off x="3175407" y="9204601"/>
            <a:ext cx="4978401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投资管理</a:t>
            </a:r>
            <a:r>
              <a:rPr b="0">
                <a:solidFill>
                  <a:srgbClr val="FFFFFF"/>
                </a:solidFill>
              </a:rPr>
              <a:t>水平</a:t>
            </a:r>
          </a:p>
        </p:txBody>
      </p:sp>
      <p:grpSp>
        <p:nvGrpSpPr>
          <p:cNvPr id="989" name="Group 989" descr="椭圆 92"/>
          <p:cNvGrpSpPr/>
          <p:nvPr/>
        </p:nvGrpSpPr>
        <p:grpSpPr>
          <a:xfrm>
            <a:off x="11651999" y="7814190"/>
            <a:ext cx="1080001" cy="1080001"/>
            <a:chOff x="0" y="0"/>
            <a:chExt cx="1079999" cy="1079999"/>
          </a:xfrm>
        </p:grpSpPr>
        <p:sp>
          <p:nvSpPr>
            <p:cNvPr id="987" name="Shape 987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988" name="Shape 988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992" name="Group 992" descr="椭圆 93"/>
          <p:cNvGrpSpPr/>
          <p:nvPr/>
        </p:nvGrpSpPr>
        <p:grpSpPr>
          <a:xfrm>
            <a:off x="18741718" y="7819466"/>
            <a:ext cx="1080001" cy="1080001"/>
            <a:chOff x="0" y="0"/>
            <a:chExt cx="1079999" cy="1079999"/>
          </a:xfrm>
        </p:grpSpPr>
        <p:sp>
          <p:nvSpPr>
            <p:cNvPr id="990" name="Shape 990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991" name="Shape 991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993" name="Shape 993" descr="正文"/>
          <p:cNvSpPr/>
          <p:nvPr/>
        </p:nvSpPr>
        <p:spPr>
          <a:xfrm>
            <a:off x="10167556" y="10279128"/>
            <a:ext cx="4290787" cy="1605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股权变动次数</a:t>
            </a:r>
          </a:p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基金经理变动频率</a:t>
            </a:r>
          </a:p>
        </p:txBody>
      </p:sp>
      <p:sp>
        <p:nvSpPr>
          <p:cNvPr id="994" name="Shape 994" descr="分点上标题"/>
          <p:cNvSpPr/>
          <p:nvPr/>
        </p:nvSpPr>
        <p:spPr>
          <a:xfrm>
            <a:off x="10167556" y="9204601"/>
            <a:ext cx="4978401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公司营运</a:t>
            </a:r>
            <a:r>
              <a:rPr b="0">
                <a:solidFill>
                  <a:srgbClr val="FFFFFF"/>
                </a:solidFill>
              </a:rPr>
              <a:t>状况</a:t>
            </a:r>
          </a:p>
        </p:txBody>
      </p:sp>
      <p:sp>
        <p:nvSpPr>
          <p:cNvPr id="995" name="Shape 995" descr="正文"/>
          <p:cNvSpPr/>
          <p:nvPr/>
        </p:nvSpPr>
        <p:spPr>
          <a:xfrm>
            <a:off x="17692104" y="10279128"/>
            <a:ext cx="4290787" cy="8940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分红情况</a:t>
            </a:r>
          </a:p>
        </p:txBody>
      </p:sp>
      <p:sp>
        <p:nvSpPr>
          <p:cNvPr id="996" name="Shape 996" descr="分点上标题"/>
          <p:cNvSpPr/>
          <p:nvPr/>
        </p:nvSpPr>
        <p:spPr>
          <a:xfrm>
            <a:off x="17692104" y="9204601"/>
            <a:ext cx="4978401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投资者</a:t>
            </a:r>
            <a:r>
              <a:rPr b="0">
                <a:solidFill>
                  <a:srgbClr val="FFFFFF"/>
                </a:solidFill>
              </a:rPr>
              <a:t>权益</a:t>
            </a:r>
          </a:p>
        </p:txBody>
      </p:sp>
      <p:pic>
        <p:nvPicPr>
          <p:cNvPr id="997" name="业绩-filter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64108" y="4743584"/>
            <a:ext cx="3074617" cy="3074618"/>
          </a:xfrm>
          <a:prstGeom prst="rect">
            <a:avLst/>
          </a:prstGeom>
          <a:ln w="12700">
            <a:miter lim="400000"/>
          </a:ln>
        </p:spPr>
      </p:pic>
      <p:pic>
        <p:nvPicPr>
          <p:cNvPr id="998" name="时间-filtere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70520" y="5081875"/>
            <a:ext cx="2442959" cy="2442960"/>
          </a:xfrm>
          <a:prstGeom prst="rect">
            <a:avLst/>
          </a:prstGeom>
          <a:ln w="12700">
            <a:miter lim="400000"/>
          </a:ln>
        </p:spPr>
      </p:pic>
      <p:pic>
        <p:nvPicPr>
          <p:cNvPr id="999" name="股票-filtere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187238" y="4903903"/>
            <a:ext cx="2188961" cy="218896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24" name="Group 1024"/>
          <p:cNvGrpSpPr/>
          <p:nvPr/>
        </p:nvGrpSpPr>
        <p:grpSpPr>
          <a:xfrm>
            <a:off x="21544119" y="1298160"/>
            <a:ext cx="982280" cy="4081079"/>
            <a:chOff x="0" y="0"/>
            <a:chExt cx="982279" cy="4081078"/>
          </a:xfrm>
        </p:grpSpPr>
        <p:sp>
          <p:nvSpPr>
            <p:cNvPr id="1000" name="Shape 1000" descr="椭圆 5"/>
            <p:cNvSpPr/>
            <p:nvPr/>
          </p:nvSpPr>
          <p:spPr>
            <a:xfrm rot="16200000">
              <a:off x="1" y="3941378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1" name="Shape 1001" descr="椭圆 6"/>
            <p:cNvSpPr/>
            <p:nvPr/>
          </p:nvSpPr>
          <p:spPr>
            <a:xfrm rot="16200000">
              <a:off x="0" y="3503448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2" name="Shape 1002" descr="椭圆 7"/>
            <p:cNvSpPr/>
            <p:nvPr/>
          </p:nvSpPr>
          <p:spPr>
            <a:xfrm rot="16200000">
              <a:off x="0" y="3065518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3" name="Shape 1003" descr="椭圆 8"/>
            <p:cNvSpPr/>
            <p:nvPr/>
          </p:nvSpPr>
          <p:spPr>
            <a:xfrm rot="16200000">
              <a:off x="0" y="2627587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4" name="Shape 1004" descr="椭圆 9"/>
            <p:cNvSpPr/>
            <p:nvPr/>
          </p:nvSpPr>
          <p:spPr>
            <a:xfrm rot="16200000">
              <a:off x="0" y="2189656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5" name="Shape 1005" descr="椭圆 10"/>
            <p:cNvSpPr/>
            <p:nvPr/>
          </p:nvSpPr>
          <p:spPr>
            <a:xfrm rot="16200000">
              <a:off x="0" y="1751724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6" name="Shape 1006" descr="椭圆 11"/>
            <p:cNvSpPr/>
            <p:nvPr/>
          </p:nvSpPr>
          <p:spPr>
            <a:xfrm rot="16200000">
              <a:off x="0" y="1313794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7" name="Shape 1007" descr="椭圆 12"/>
            <p:cNvSpPr/>
            <p:nvPr/>
          </p:nvSpPr>
          <p:spPr>
            <a:xfrm rot="16200000">
              <a:off x="0" y="875863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8" name="Shape 1008" descr="椭圆 13"/>
            <p:cNvSpPr/>
            <p:nvPr/>
          </p:nvSpPr>
          <p:spPr>
            <a:xfrm rot="16200000">
              <a:off x="0" y="437931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9" name="Shape 1009" descr="椭圆 14"/>
            <p:cNvSpPr/>
            <p:nvPr/>
          </p:nvSpPr>
          <p:spPr>
            <a:xfrm rot="16200000">
              <a:off x="0" y="0"/>
              <a:ext cx="139700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0" name="Shape 1010" descr="椭圆 15"/>
            <p:cNvSpPr/>
            <p:nvPr/>
          </p:nvSpPr>
          <p:spPr>
            <a:xfrm rot="16200000">
              <a:off x="421290" y="3065518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1" name="Shape 1011" descr="椭圆 16"/>
            <p:cNvSpPr/>
            <p:nvPr/>
          </p:nvSpPr>
          <p:spPr>
            <a:xfrm rot="16200000">
              <a:off x="421290" y="2627587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2" name="Shape 1012" descr="椭圆 17"/>
            <p:cNvSpPr/>
            <p:nvPr/>
          </p:nvSpPr>
          <p:spPr>
            <a:xfrm rot="16200000">
              <a:off x="421290" y="2189656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3" name="Shape 1013" descr="椭圆 18"/>
            <p:cNvSpPr/>
            <p:nvPr/>
          </p:nvSpPr>
          <p:spPr>
            <a:xfrm rot="16200000">
              <a:off x="421290" y="175172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4" name="Shape 1014" descr="椭圆 19"/>
            <p:cNvSpPr/>
            <p:nvPr/>
          </p:nvSpPr>
          <p:spPr>
            <a:xfrm rot="16200000">
              <a:off x="421290" y="131379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5" name="Shape 1015" descr="椭圆 20"/>
            <p:cNvSpPr/>
            <p:nvPr/>
          </p:nvSpPr>
          <p:spPr>
            <a:xfrm rot="16200000">
              <a:off x="421290" y="875863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6" name="Shape 1016" descr="椭圆 21"/>
            <p:cNvSpPr/>
            <p:nvPr/>
          </p:nvSpPr>
          <p:spPr>
            <a:xfrm rot="16200000">
              <a:off x="421290" y="437931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7" name="Shape 1017" descr="椭圆 22"/>
            <p:cNvSpPr/>
            <p:nvPr/>
          </p:nvSpPr>
          <p:spPr>
            <a:xfrm rot="16200000">
              <a:off x="421290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8" name="Shape 1018" descr="椭圆 23"/>
            <p:cNvSpPr/>
            <p:nvPr/>
          </p:nvSpPr>
          <p:spPr>
            <a:xfrm rot="16200000">
              <a:off x="842579" y="2189656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9" name="Shape 1019" descr="椭圆 24"/>
            <p:cNvSpPr/>
            <p:nvPr/>
          </p:nvSpPr>
          <p:spPr>
            <a:xfrm rot="16200000">
              <a:off x="842579" y="175172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20" name="Shape 1020" descr="椭圆 25"/>
            <p:cNvSpPr/>
            <p:nvPr/>
          </p:nvSpPr>
          <p:spPr>
            <a:xfrm rot="16200000">
              <a:off x="842579" y="131379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21" name="Shape 1021" descr="椭圆 26"/>
            <p:cNvSpPr/>
            <p:nvPr/>
          </p:nvSpPr>
          <p:spPr>
            <a:xfrm rot="16200000">
              <a:off x="842579" y="875863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22" name="Shape 1022" descr="椭圆 27"/>
            <p:cNvSpPr/>
            <p:nvPr/>
          </p:nvSpPr>
          <p:spPr>
            <a:xfrm rot="16200000">
              <a:off x="842579" y="437931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23" name="Shape 1023" descr="椭圆 28"/>
            <p:cNvSpPr/>
            <p:nvPr/>
          </p:nvSpPr>
          <p:spPr>
            <a:xfrm rot="16200000">
              <a:off x="842579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025" name="Shape 1025" descr="分点上标题"/>
          <p:cNvSpPr/>
          <p:nvPr/>
        </p:nvSpPr>
        <p:spPr>
          <a:xfrm>
            <a:off x="3176948" y="1150389"/>
            <a:ext cx="11693562" cy="2595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13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基金公司</a:t>
            </a:r>
            <a:r>
              <a:rPr>
                <a:solidFill>
                  <a:srgbClr val="F7C033"/>
                </a:solidFill>
              </a:rPr>
              <a:t>评估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基金公司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58533" y="-105577"/>
            <a:ext cx="29980887" cy="531536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000 -0.227554" pathEditMode="relative">
                                      <p:cBhvr>
                                        <p:cTn id="6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000 -0.227554 L -0.000000 -1.119806" pathEditMode="relative">
                                      <p:cBhvr>
                                        <p:cTn id="10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000 -1.119806 L 0.002879 -1.664481" pathEditMode="relative">
                                      <p:cBhvr>
                                        <p:cTn id="14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879 -1.664481 L -0.000000 -2.383072" pathEditMode="relative">
                                      <p:cBhvr>
                                        <p:cTn id="18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000 -2.383072 L 0.000000 -2.868122" pathEditMode="relative">
                                      <p:cBhvr>
                                        <p:cTn id="21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roup 1105" descr="组合 55"/>
          <p:cNvGrpSpPr/>
          <p:nvPr/>
        </p:nvGrpSpPr>
        <p:grpSpPr>
          <a:xfrm>
            <a:off x="-1371685" y="-1350879"/>
            <a:ext cx="4575046" cy="4575046"/>
            <a:chOff x="0" y="0"/>
            <a:chExt cx="4575044" cy="4575044"/>
          </a:xfrm>
        </p:grpSpPr>
        <p:sp>
          <p:nvSpPr>
            <p:cNvPr id="1100" name="Shape 1100" descr="圆: 空心 56"/>
            <p:cNvSpPr/>
            <p:nvPr/>
          </p:nvSpPr>
          <p:spPr>
            <a:xfrm rot="10800000">
              <a:off x="0" y="0"/>
              <a:ext cx="4575045" cy="45750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956" y="10800"/>
                  </a:moveTo>
                  <a:cubicBezTo>
                    <a:pt x="2956" y="15132"/>
                    <a:pt x="6468" y="18644"/>
                    <a:pt x="10800" y="18644"/>
                  </a:cubicBezTo>
                  <a:cubicBezTo>
                    <a:pt x="15132" y="18644"/>
                    <a:pt x="18644" y="15132"/>
                    <a:pt x="18644" y="10800"/>
                  </a:cubicBezTo>
                  <a:cubicBezTo>
                    <a:pt x="18644" y="6468"/>
                    <a:pt x="15132" y="2956"/>
                    <a:pt x="10800" y="2956"/>
                  </a:cubicBezTo>
                  <a:cubicBezTo>
                    <a:pt x="6468" y="2956"/>
                    <a:pt x="2956" y="6468"/>
                    <a:pt x="2956" y="108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1104" name="Group 1104" descr="组合 57"/>
            <p:cNvGrpSpPr/>
            <p:nvPr/>
          </p:nvGrpSpPr>
          <p:grpSpPr>
            <a:xfrm>
              <a:off x="1506069" y="1506070"/>
              <a:ext cx="1562909" cy="1562907"/>
              <a:chOff x="0" y="0"/>
              <a:chExt cx="1562908" cy="1562906"/>
            </a:xfrm>
          </p:grpSpPr>
          <p:sp>
            <p:nvSpPr>
              <p:cNvPr id="1101" name="Shape 1101" descr="矩形 58"/>
              <p:cNvSpPr/>
              <p:nvPr/>
            </p:nvSpPr>
            <p:spPr>
              <a:xfrm rot="10800000">
                <a:off x="1230811" y="2046"/>
                <a:ext cx="332097" cy="1560861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02" name="Shape 1102" descr="矩形 59"/>
              <p:cNvSpPr/>
              <p:nvPr/>
            </p:nvSpPr>
            <p:spPr>
              <a:xfrm rot="5400000">
                <a:off x="615407" y="615402"/>
                <a:ext cx="332097" cy="1562907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03" name="Shape 1103" descr="矩形 61"/>
              <p:cNvSpPr/>
              <p:nvPr/>
            </p:nvSpPr>
            <p:spPr>
              <a:xfrm rot="18900000">
                <a:off x="615405" y="-157641"/>
                <a:ext cx="332097" cy="187818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106" name="Shape 1106" descr="箭头: 右 1"/>
          <p:cNvSpPr/>
          <p:nvPr/>
        </p:nvSpPr>
        <p:spPr>
          <a:xfrm>
            <a:off x="4259309" y="8277679"/>
            <a:ext cx="16044129" cy="1635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19992" extrusionOk="0">
                <a:moveTo>
                  <a:pt x="21476" y="19857"/>
                </a:moveTo>
                <a:cubicBezTo>
                  <a:pt x="21535" y="20800"/>
                  <a:pt x="21590" y="16672"/>
                  <a:pt x="21595" y="10913"/>
                </a:cubicBezTo>
                <a:cubicBezTo>
                  <a:pt x="21600" y="4469"/>
                  <a:pt x="21542" y="-800"/>
                  <a:pt x="21476" y="100"/>
                </a:cubicBezTo>
                <a:lnTo>
                  <a:pt x="0" y="100"/>
                </a:lnTo>
                <a:lnTo>
                  <a:pt x="0" y="19857"/>
                </a:lnTo>
                <a:lnTo>
                  <a:pt x="21476" y="19857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109" name="Group 1109" descr="椭圆 63"/>
          <p:cNvGrpSpPr/>
          <p:nvPr/>
        </p:nvGrpSpPr>
        <p:grpSpPr>
          <a:xfrm>
            <a:off x="4259309" y="7819466"/>
            <a:ext cx="1080001" cy="1080001"/>
            <a:chOff x="0" y="0"/>
            <a:chExt cx="1079999" cy="1079999"/>
          </a:xfrm>
        </p:grpSpPr>
        <p:sp>
          <p:nvSpPr>
            <p:cNvPr id="1107" name="Shape 1107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1108" name="Shape 1108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1110" name="Shape 1110" descr="矩形 71"/>
          <p:cNvSpPr/>
          <p:nvPr/>
        </p:nvSpPr>
        <p:spPr>
          <a:xfrm>
            <a:off x="3307150" y="3415426"/>
            <a:ext cx="12163405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just">
              <a:defRPr sz="48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基金经理评价分为4个部分：</a:t>
            </a:r>
          </a:p>
        </p:txBody>
      </p:sp>
      <p:sp>
        <p:nvSpPr>
          <p:cNvPr id="1111" name="Shape 1111" descr="正文"/>
          <p:cNvSpPr/>
          <p:nvPr/>
        </p:nvSpPr>
        <p:spPr>
          <a:xfrm>
            <a:off x="3175407" y="10202928"/>
            <a:ext cx="4290787" cy="1605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加权平均收益率</a:t>
            </a:r>
          </a:p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历史产品收益率</a:t>
            </a:r>
          </a:p>
        </p:txBody>
      </p:sp>
      <p:sp>
        <p:nvSpPr>
          <p:cNvPr id="1112" name="Shape 1112" descr="分点上标题"/>
          <p:cNvSpPr/>
          <p:nvPr/>
        </p:nvSpPr>
        <p:spPr>
          <a:xfrm>
            <a:off x="3175407" y="9192643"/>
            <a:ext cx="4978401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旗下产品</a:t>
            </a:r>
            <a:r>
              <a:rPr b="0">
                <a:solidFill>
                  <a:srgbClr val="FFFFFF"/>
                </a:solidFill>
              </a:rPr>
              <a:t>业绩</a:t>
            </a:r>
          </a:p>
        </p:txBody>
      </p:sp>
      <p:grpSp>
        <p:nvGrpSpPr>
          <p:cNvPr id="1115" name="Group 1115" descr="椭圆 92"/>
          <p:cNvGrpSpPr/>
          <p:nvPr/>
        </p:nvGrpSpPr>
        <p:grpSpPr>
          <a:xfrm>
            <a:off x="9259613" y="7818456"/>
            <a:ext cx="1080001" cy="1080001"/>
            <a:chOff x="0" y="0"/>
            <a:chExt cx="1079999" cy="1079999"/>
          </a:xfrm>
        </p:grpSpPr>
        <p:sp>
          <p:nvSpPr>
            <p:cNvPr id="1113" name="Shape 1113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1114" name="Shape 1114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1118" name="Group 1118" descr="椭圆 93"/>
          <p:cNvGrpSpPr/>
          <p:nvPr/>
        </p:nvGrpSpPr>
        <p:grpSpPr>
          <a:xfrm>
            <a:off x="14252027" y="7818456"/>
            <a:ext cx="1080001" cy="1080001"/>
            <a:chOff x="0" y="0"/>
            <a:chExt cx="1079999" cy="1079999"/>
          </a:xfrm>
        </p:grpSpPr>
        <p:sp>
          <p:nvSpPr>
            <p:cNvPr id="1116" name="Shape 1116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1117" name="Shape 1117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1121" name="Group 1121" descr="椭圆 94"/>
          <p:cNvGrpSpPr/>
          <p:nvPr/>
        </p:nvGrpSpPr>
        <p:grpSpPr>
          <a:xfrm>
            <a:off x="19257641" y="7819466"/>
            <a:ext cx="1080001" cy="1080001"/>
            <a:chOff x="0" y="0"/>
            <a:chExt cx="1079999" cy="1079999"/>
          </a:xfrm>
        </p:grpSpPr>
        <p:sp>
          <p:nvSpPr>
            <p:cNvPr id="1119" name="Shape 1119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1120" name="Shape 1120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1122" name="Shape 1122" descr="正文"/>
          <p:cNvSpPr/>
          <p:nvPr/>
        </p:nvSpPr>
        <p:spPr>
          <a:xfrm>
            <a:off x="8743995" y="10202928"/>
            <a:ext cx="4290787" cy="1605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T-M模型</a:t>
            </a:r>
          </a:p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H-M模型</a:t>
            </a:r>
          </a:p>
        </p:txBody>
      </p:sp>
      <p:sp>
        <p:nvSpPr>
          <p:cNvPr id="1123" name="Shape 1123" descr="分点上标题"/>
          <p:cNvSpPr/>
          <p:nvPr/>
        </p:nvSpPr>
        <p:spPr>
          <a:xfrm>
            <a:off x="8743995" y="9192643"/>
            <a:ext cx="4978401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择时</a:t>
            </a:r>
            <a:r>
              <a:rPr b="0">
                <a:solidFill>
                  <a:srgbClr val="FFFFFF"/>
                </a:solidFill>
              </a:rPr>
              <a:t>能力</a:t>
            </a:r>
          </a:p>
        </p:txBody>
      </p:sp>
      <p:sp>
        <p:nvSpPr>
          <p:cNvPr id="1124" name="Shape 1124" descr="正文"/>
          <p:cNvSpPr/>
          <p:nvPr/>
        </p:nvSpPr>
        <p:spPr>
          <a:xfrm>
            <a:off x="13640432" y="10202928"/>
            <a:ext cx="4290787" cy="1605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T-M模型</a:t>
            </a:r>
          </a:p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Alpha指标</a:t>
            </a:r>
          </a:p>
        </p:txBody>
      </p:sp>
      <p:sp>
        <p:nvSpPr>
          <p:cNvPr id="1125" name="Shape 1125" descr="分点上标题"/>
          <p:cNvSpPr/>
          <p:nvPr/>
        </p:nvSpPr>
        <p:spPr>
          <a:xfrm>
            <a:off x="13640432" y="9192643"/>
            <a:ext cx="4978401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选股</a:t>
            </a:r>
            <a:r>
              <a:rPr b="0">
                <a:solidFill>
                  <a:srgbClr val="FFFFFF"/>
                </a:solidFill>
              </a:rPr>
              <a:t>能力</a:t>
            </a:r>
          </a:p>
        </p:txBody>
      </p:sp>
      <p:sp>
        <p:nvSpPr>
          <p:cNvPr id="1126" name="Shape 1126" descr="正文"/>
          <p:cNvSpPr/>
          <p:nvPr/>
        </p:nvSpPr>
        <p:spPr>
          <a:xfrm>
            <a:off x="18079670" y="10202928"/>
            <a:ext cx="4290787" cy="23164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F-F模型</a:t>
            </a:r>
          </a:p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Barra风格归因</a:t>
            </a:r>
          </a:p>
          <a:p>
            <a:pPr>
              <a:defRPr sz="40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Brison归因</a:t>
            </a:r>
          </a:p>
        </p:txBody>
      </p:sp>
      <p:sp>
        <p:nvSpPr>
          <p:cNvPr id="1127" name="Shape 1127" descr="分点上标题"/>
          <p:cNvSpPr/>
          <p:nvPr/>
        </p:nvSpPr>
        <p:spPr>
          <a:xfrm>
            <a:off x="18079670" y="9192643"/>
            <a:ext cx="4978401" cy="1033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基金投资</a:t>
            </a:r>
            <a:r>
              <a:rPr b="0">
                <a:solidFill>
                  <a:srgbClr val="FFFFFF"/>
                </a:solidFill>
              </a:rPr>
              <a:t>风格</a:t>
            </a:r>
          </a:p>
        </p:txBody>
      </p:sp>
      <p:pic>
        <p:nvPicPr>
          <p:cNvPr id="1128" name="业绩-filter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64108" y="4743584"/>
            <a:ext cx="3074617" cy="3074618"/>
          </a:xfrm>
          <a:prstGeom prst="rect">
            <a:avLst/>
          </a:prstGeom>
          <a:ln w="12700">
            <a:miter lim="400000"/>
          </a:ln>
        </p:spPr>
      </p:pic>
      <p:pic>
        <p:nvPicPr>
          <p:cNvPr id="1129" name="时间-filtere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78134" y="5059413"/>
            <a:ext cx="2442960" cy="24429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0" name="股票-filtere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697548" y="5122912"/>
            <a:ext cx="2188960" cy="21889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1" name="投资管理类-filtered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224481" y="4707732"/>
            <a:ext cx="3146321" cy="314632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156" name="Group 1156"/>
          <p:cNvGrpSpPr/>
          <p:nvPr/>
        </p:nvGrpSpPr>
        <p:grpSpPr>
          <a:xfrm>
            <a:off x="21544119" y="1298160"/>
            <a:ext cx="982280" cy="4081079"/>
            <a:chOff x="0" y="0"/>
            <a:chExt cx="982279" cy="4081078"/>
          </a:xfrm>
        </p:grpSpPr>
        <p:sp>
          <p:nvSpPr>
            <p:cNvPr id="1132" name="Shape 1132" descr="椭圆 5"/>
            <p:cNvSpPr/>
            <p:nvPr/>
          </p:nvSpPr>
          <p:spPr>
            <a:xfrm rot="16200000">
              <a:off x="1" y="3941378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3" name="Shape 1133" descr="椭圆 6"/>
            <p:cNvSpPr/>
            <p:nvPr/>
          </p:nvSpPr>
          <p:spPr>
            <a:xfrm rot="16200000">
              <a:off x="0" y="3503448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4" name="Shape 1134" descr="椭圆 7"/>
            <p:cNvSpPr/>
            <p:nvPr/>
          </p:nvSpPr>
          <p:spPr>
            <a:xfrm rot="16200000">
              <a:off x="0" y="3065518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5" name="Shape 1135" descr="椭圆 8"/>
            <p:cNvSpPr/>
            <p:nvPr/>
          </p:nvSpPr>
          <p:spPr>
            <a:xfrm rot="16200000">
              <a:off x="0" y="2627587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6" name="Shape 1136" descr="椭圆 9"/>
            <p:cNvSpPr/>
            <p:nvPr/>
          </p:nvSpPr>
          <p:spPr>
            <a:xfrm rot="16200000">
              <a:off x="0" y="2189656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7" name="Shape 1137" descr="椭圆 10"/>
            <p:cNvSpPr/>
            <p:nvPr/>
          </p:nvSpPr>
          <p:spPr>
            <a:xfrm rot="16200000">
              <a:off x="0" y="1751724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8" name="Shape 1138" descr="椭圆 11"/>
            <p:cNvSpPr/>
            <p:nvPr/>
          </p:nvSpPr>
          <p:spPr>
            <a:xfrm rot="16200000">
              <a:off x="0" y="1313794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39" name="Shape 1139" descr="椭圆 12"/>
            <p:cNvSpPr/>
            <p:nvPr/>
          </p:nvSpPr>
          <p:spPr>
            <a:xfrm rot="16200000">
              <a:off x="0" y="875863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0" name="Shape 1140" descr="椭圆 13"/>
            <p:cNvSpPr/>
            <p:nvPr/>
          </p:nvSpPr>
          <p:spPr>
            <a:xfrm rot="16200000">
              <a:off x="0" y="437931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1" name="Shape 1141" descr="椭圆 14"/>
            <p:cNvSpPr/>
            <p:nvPr/>
          </p:nvSpPr>
          <p:spPr>
            <a:xfrm rot="16200000">
              <a:off x="0" y="0"/>
              <a:ext cx="139700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2" name="Shape 1142" descr="椭圆 15"/>
            <p:cNvSpPr/>
            <p:nvPr/>
          </p:nvSpPr>
          <p:spPr>
            <a:xfrm rot="16200000">
              <a:off x="421290" y="3065518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3" name="Shape 1143" descr="椭圆 16"/>
            <p:cNvSpPr/>
            <p:nvPr/>
          </p:nvSpPr>
          <p:spPr>
            <a:xfrm rot="16200000">
              <a:off x="421290" y="2627587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4" name="Shape 1144" descr="椭圆 17"/>
            <p:cNvSpPr/>
            <p:nvPr/>
          </p:nvSpPr>
          <p:spPr>
            <a:xfrm rot="16200000">
              <a:off x="421290" y="2189656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5" name="Shape 1145" descr="椭圆 18"/>
            <p:cNvSpPr/>
            <p:nvPr/>
          </p:nvSpPr>
          <p:spPr>
            <a:xfrm rot="16200000">
              <a:off x="421290" y="175172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6" name="Shape 1146" descr="椭圆 19"/>
            <p:cNvSpPr/>
            <p:nvPr/>
          </p:nvSpPr>
          <p:spPr>
            <a:xfrm rot="16200000">
              <a:off x="421290" y="131379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7" name="Shape 1147" descr="椭圆 20"/>
            <p:cNvSpPr/>
            <p:nvPr/>
          </p:nvSpPr>
          <p:spPr>
            <a:xfrm rot="16200000">
              <a:off x="421290" y="875863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8" name="Shape 1148" descr="椭圆 21"/>
            <p:cNvSpPr/>
            <p:nvPr/>
          </p:nvSpPr>
          <p:spPr>
            <a:xfrm rot="16200000">
              <a:off x="421290" y="437931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9" name="Shape 1149" descr="椭圆 22"/>
            <p:cNvSpPr/>
            <p:nvPr/>
          </p:nvSpPr>
          <p:spPr>
            <a:xfrm rot="16200000">
              <a:off x="421290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50" name="Shape 1150" descr="椭圆 23"/>
            <p:cNvSpPr/>
            <p:nvPr/>
          </p:nvSpPr>
          <p:spPr>
            <a:xfrm rot="16200000">
              <a:off x="842579" y="2189656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51" name="Shape 1151" descr="椭圆 24"/>
            <p:cNvSpPr/>
            <p:nvPr/>
          </p:nvSpPr>
          <p:spPr>
            <a:xfrm rot="16200000">
              <a:off x="842579" y="175172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52" name="Shape 1152" descr="椭圆 25"/>
            <p:cNvSpPr/>
            <p:nvPr/>
          </p:nvSpPr>
          <p:spPr>
            <a:xfrm rot="16200000">
              <a:off x="842579" y="131379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53" name="Shape 1153" descr="椭圆 26"/>
            <p:cNvSpPr/>
            <p:nvPr/>
          </p:nvSpPr>
          <p:spPr>
            <a:xfrm rot="16200000">
              <a:off x="842579" y="875863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54" name="Shape 1154" descr="椭圆 27"/>
            <p:cNvSpPr/>
            <p:nvPr/>
          </p:nvSpPr>
          <p:spPr>
            <a:xfrm rot="16200000">
              <a:off x="842579" y="437931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55" name="Shape 1155" descr="椭圆 28"/>
            <p:cNvSpPr/>
            <p:nvPr/>
          </p:nvSpPr>
          <p:spPr>
            <a:xfrm rot="16200000">
              <a:off x="842579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157" name="Shape 1157" descr="分点上标题"/>
          <p:cNvSpPr/>
          <p:nvPr/>
        </p:nvSpPr>
        <p:spPr>
          <a:xfrm>
            <a:off x="3256350" y="1150649"/>
            <a:ext cx="12163405" cy="2595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13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基金经理</a:t>
            </a:r>
            <a:r>
              <a:rPr>
                <a:solidFill>
                  <a:srgbClr val="F7C033"/>
                </a:solidFill>
              </a:rPr>
              <a:t>评价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3" descr="组合 55"/>
          <p:cNvGrpSpPr/>
          <p:nvPr/>
        </p:nvGrpSpPr>
        <p:grpSpPr>
          <a:xfrm>
            <a:off x="-1371685" y="-1350879"/>
            <a:ext cx="4575046" cy="4575046"/>
            <a:chOff x="0" y="0"/>
            <a:chExt cx="4575044" cy="4575044"/>
          </a:xfrm>
        </p:grpSpPr>
        <p:sp>
          <p:nvSpPr>
            <p:cNvPr id="208" name="Shape 208" descr="圆: 空心 56"/>
            <p:cNvSpPr/>
            <p:nvPr/>
          </p:nvSpPr>
          <p:spPr>
            <a:xfrm rot="10800000">
              <a:off x="0" y="0"/>
              <a:ext cx="4575045" cy="45750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956" y="10800"/>
                  </a:moveTo>
                  <a:cubicBezTo>
                    <a:pt x="2956" y="15132"/>
                    <a:pt x="6468" y="18644"/>
                    <a:pt x="10800" y="18644"/>
                  </a:cubicBezTo>
                  <a:cubicBezTo>
                    <a:pt x="15132" y="18644"/>
                    <a:pt x="18644" y="15132"/>
                    <a:pt x="18644" y="10800"/>
                  </a:cubicBezTo>
                  <a:cubicBezTo>
                    <a:pt x="18644" y="6468"/>
                    <a:pt x="15132" y="2956"/>
                    <a:pt x="10800" y="2956"/>
                  </a:cubicBezTo>
                  <a:cubicBezTo>
                    <a:pt x="6468" y="2956"/>
                    <a:pt x="2956" y="6468"/>
                    <a:pt x="2956" y="108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212" name="Group 212" descr="组合 57"/>
            <p:cNvGrpSpPr/>
            <p:nvPr/>
          </p:nvGrpSpPr>
          <p:grpSpPr>
            <a:xfrm>
              <a:off x="1506069" y="1506070"/>
              <a:ext cx="1562909" cy="1562907"/>
              <a:chOff x="0" y="0"/>
              <a:chExt cx="1562908" cy="1562906"/>
            </a:xfrm>
          </p:grpSpPr>
          <p:sp>
            <p:nvSpPr>
              <p:cNvPr id="209" name="Shape 209" descr="矩形 58"/>
              <p:cNvSpPr/>
              <p:nvPr/>
            </p:nvSpPr>
            <p:spPr>
              <a:xfrm rot="10800000">
                <a:off x="1230811" y="2046"/>
                <a:ext cx="332097" cy="1560861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10" name="Shape 210" descr="矩形 59"/>
              <p:cNvSpPr/>
              <p:nvPr/>
            </p:nvSpPr>
            <p:spPr>
              <a:xfrm rot="5400000">
                <a:off x="615407" y="615402"/>
                <a:ext cx="332097" cy="1562907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11" name="Shape 211" descr="矩形 61"/>
              <p:cNvSpPr/>
              <p:nvPr/>
            </p:nvSpPr>
            <p:spPr>
              <a:xfrm rot="18900000">
                <a:off x="615405" y="-157641"/>
                <a:ext cx="332097" cy="187818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214" name="Shape 214" descr="箭头: 右 1"/>
          <p:cNvSpPr/>
          <p:nvPr/>
        </p:nvSpPr>
        <p:spPr>
          <a:xfrm>
            <a:off x="2659109" y="5141029"/>
            <a:ext cx="17709333" cy="637163"/>
          </a:xfrm>
          <a:prstGeom prst="rightArrow">
            <a:avLst>
              <a:gd name="adj1" fmla="val 45834"/>
              <a:gd name="adj2" fmla="val 0"/>
            </a:avLst>
          </a:prstGeom>
          <a:solidFill>
            <a:schemeClr val="accent4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17" name="Group 217"/>
          <p:cNvGrpSpPr/>
          <p:nvPr/>
        </p:nvGrpSpPr>
        <p:grpSpPr>
          <a:xfrm>
            <a:off x="1613616" y="4948641"/>
            <a:ext cx="1080001" cy="1080001"/>
            <a:chOff x="0" y="0"/>
            <a:chExt cx="1079999" cy="1079999"/>
          </a:xfrm>
        </p:grpSpPr>
        <p:sp>
          <p:nvSpPr>
            <p:cNvPr id="215" name="Shape 215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>
                <a:lumOff val="2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158161" y="92959"/>
              <a:ext cx="763677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218" name="Shape 218" descr="矩形 70"/>
          <p:cNvSpPr/>
          <p:nvPr/>
        </p:nvSpPr>
        <p:spPr>
          <a:xfrm>
            <a:off x="3484949" y="806228"/>
            <a:ext cx="14243174" cy="3319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17600" b="0">
                <a:solidFill>
                  <a:schemeClr val="accent4"/>
                </a:solidFill>
                <a:latin typeface="Impact"/>
                <a:ea typeface="Impact"/>
                <a:cs typeface="Impact"/>
                <a:sym typeface="Impact"/>
              </a:defRPr>
            </a:pPr>
            <a:r>
              <a:t>Contents</a:t>
            </a:r>
            <a:r>
              <a:rPr>
                <a:solidFill>
                  <a:srgbClr val="000000"/>
                </a:solidFill>
              </a:rPr>
              <a:t>目录</a:t>
            </a:r>
          </a:p>
        </p:txBody>
      </p:sp>
      <p:sp>
        <p:nvSpPr>
          <p:cNvPr id="219" name="Shape 219" descr="分点上标题"/>
          <p:cNvSpPr/>
          <p:nvPr/>
        </p:nvSpPr>
        <p:spPr>
          <a:xfrm>
            <a:off x="1038095" y="6557351"/>
            <a:ext cx="4978401" cy="10210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defRPr sz="47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产品简述</a:t>
            </a:r>
          </a:p>
        </p:txBody>
      </p:sp>
      <p:grpSp>
        <p:nvGrpSpPr>
          <p:cNvPr id="222" name="Group 222"/>
          <p:cNvGrpSpPr/>
          <p:nvPr/>
        </p:nvGrpSpPr>
        <p:grpSpPr>
          <a:xfrm>
            <a:off x="5419070" y="4948641"/>
            <a:ext cx="1080001" cy="1080001"/>
            <a:chOff x="0" y="0"/>
            <a:chExt cx="1079999" cy="1079999"/>
          </a:xfrm>
        </p:grpSpPr>
        <p:sp>
          <p:nvSpPr>
            <p:cNvPr id="220" name="Shape 220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>
                <a:lumOff val="125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158161" y="92959"/>
              <a:ext cx="763677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225" name="Group 225"/>
          <p:cNvGrpSpPr/>
          <p:nvPr/>
        </p:nvGrpSpPr>
        <p:grpSpPr>
          <a:xfrm>
            <a:off x="10066535" y="4948641"/>
            <a:ext cx="1080001" cy="1080001"/>
            <a:chOff x="0" y="0"/>
            <a:chExt cx="1079999" cy="1079999"/>
          </a:xfrm>
        </p:grpSpPr>
        <p:sp>
          <p:nvSpPr>
            <p:cNvPr id="223" name="Shape 223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>
                <a:alpha val="8603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58161" y="92959"/>
              <a:ext cx="763677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228" name="Group 228"/>
          <p:cNvGrpSpPr/>
          <p:nvPr/>
        </p:nvGrpSpPr>
        <p:grpSpPr>
          <a:xfrm>
            <a:off x="19361466" y="4948641"/>
            <a:ext cx="1080001" cy="1080001"/>
            <a:chOff x="0" y="0"/>
            <a:chExt cx="1079999" cy="1079999"/>
          </a:xfrm>
        </p:grpSpPr>
        <p:sp>
          <p:nvSpPr>
            <p:cNvPr id="226" name="Shape 226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rgbClr val="F8BC02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158162" y="92959"/>
              <a:ext cx="763677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229" name="Shape 229" descr="正文"/>
          <p:cNvSpPr/>
          <p:nvPr/>
        </p:nvSpPr>
        <p:spPr>
          <a:xfrm>
            <a:off x="4643739" y="7706213"/>
            <a:ext cx="4290787" cy="2722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基金产品评价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深度分析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基金公司评估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基金经理能力</a:t>
            </a:r>
          </a:p>
        </p:txBody>
      </p:sp>
      <p:sp>
        <p:nvSpPr>
          <p:cNvPr id="230" name="Shape 230" descr="分点上标题"/>
          <p:cNvSpPr/>
          <p:nvPr/>
        </p:nvSpPr>
        <p:spPr>
          <a:xfrm>
            <a:off x="4702160" y="6557351"/>
            <a:ext cx="4978401" cy="10210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defRPr sz="47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全方位评价</a:t>
            </a:r>
          </a:p>
        </p:txBody>
      </p:sp>
      <p:sp>
        <p:nvSpPr>
          <p:cNvPr id="231" name="Shape 231" descr="分点上标题"/>
          <p:cNvSpPr/>
          <p:nvPr/>
        </p:nvSpPr>
        <p:spPr>
          <a:xfrm>
            <a:off x="9368383" y="6557351"/>
            <a:ext cx="4978401" cy="10210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defRPr sz="47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资产配置策略</a:t>
            </a:r>
          </a:p>
        </p:txBody>
      </p:sp>
      <p:sp>
        <p:nvSpPr>
          <p:cNvPr id="232" name="Shape 232" descr="正文"/>
          <p:cNvSpPr/>
          <p:nvPr/>
        </p:nvSpPr>
        <p:spPr>
          <a:xfrm>
            <a:off x="13725794" y="7706213"/>
            <a:ext cx="4790378" cy="129266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dirty="0" err="1"/>
              <a:t>体系结构</a:t>
            </a:r>
            <a:endParaRPr dirty="0"/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rPr dirty="0" err="1" smtClean="0"/>
              <a:t>开发过程</a:t>
            </a:r>
            <a:endParaRPr dirty="0"/>
          </a:p>
        </p:txBody>
      </p:sp>
      <p:sp>
        <p:nvSpPr>
          <p:cNvPr id="233" name="Shape 233" descr="分点上标题"/>
          <p:cNvSpPr/>
          <p:nvPr/>
        </p:nvSpPr>
        <p:spPr>
          <a:xfrm>
            <a:off x="13725794" y="6557351"/>
            <a:ext cx="4978401" cy="10210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defRPr sz="47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IT开发与展示</a:t>
            </a:r>
          </a:p>
        </p:txBody>
      </p:sp>
      <p:grpSp>
        <p:nvGrpSpPr>
          <p:cNvPr id="258" name="Group 258" descr="组合 102"/>
          <p:cNvGrpSpPr/>
          <p:nvPr/>
        </p:nvGrpSpPr>
        <p:grpSpPr>
          <a:xfrm>
            <a:off x="21480515" y="1552160"/>
            <a:ext cx="982281" cy="4081079"/>
            <a:chOff x="0" y="0"/>
            <a:chExt cx="982279" cy="4081078"/>
          </a:xfrm>
        </p:grpSpPr>
        <p:sp>
          <p:nvSpPr>
            <p:cNvPr id="234" name="Shape 234" descr="椭圆 103"/>
            <p:cNvSpPr/>
            <p:nvPr/>
          </p:nvSpPr>
          <p:spPr>
            <a:xfrm rot="16200000">
              <a:off x="1" y="3941378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5" name="Shape 235" descr="椭圆 104"/>
            <p:cNvSpPr/>
            <p:nvPr/>
          </p:nvSpPr>
          <p:spPr>
            <a:xfrm rot="16200000">
              <a:off x="0" y="3503448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6" name="Shape 236" descr="椭圆 105"/>
            <p:cNvSpPr/>
            <p:nvPr/>
          </p:nvSpPr>
          <p:spPr>
            <a:xfrm rot="16200000">
              <a:off x="0" y="3065518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7" name="Shape 237" descr="椭圆 106"/>
            <p:cNvSpPr/>
            <p:nvPr/>
          </p:nvSpPr>
          <p:spPr>
            <a:xfrm rot="16200000">
              <a:off x="0" y="2627588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8" name="Shape 238" descr="椭圆 107"/>
            <p:cNvSpPr/>
            <p:nvPr/>
          </p:nvSpPr>
          <p:spPr>
            <a:xfrm rot="16200000">
              <a:off x="0" y="2189656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9" name="Shape 239" descr="椭圆 108"/>
            <p:cNvSpPr/>
            <p:nvPr/>
          </p:nvSpPr>
          <p:spPr>
            <a:xfrm rot="16200000">
              <a:off x="0" y="1751724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Shape 240" descr="椭圆 109"/>
            <p:cNvSpPr/>
            <p:nvPr/>
          </p:nvSpPr>
          <p:spPr>
            <a:xfrm rot="16200000">
              <a:off x="0" y="1313794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1" name="Shape 241" descr="椭圆 110"/>
            <p:cNvSpPr/>
            <p:nvPr/>
          </p:nvSpPr>
          <p:spPr>
            <a:xfrm rot="16200000">
              <a:off x="0" y="875863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2" name="Shape 242" descr="椭圆 111"/>
            <p:cNvSpPr/>
            <p:nvPr/>
          </p:nvSpPr>
          <p:spPr>
            <a:xfrm rot="16200000">
              <a:off x="0" y="437931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3" name="Shape 243" descr="椭圆 112"/>
            <p:cNvSpPr/>
            <p:nvPr/>
          </p:nvSpPr>
          <p:spPr>
            <a:xfrm rot="16200000">
              <a:off x="0" y="0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4" name="Shape 244" descr="椭圆 113"/>
            <p:cNvSpPr/>
            <p:nvPr/>
          </p:nvSpPr>
          <p:spPr>
            <a:xfrm rot="16200000">
              <a:off x="421289" y="3065518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5" name="Shape 245" descr="椭圆 114"/>
            <p:cNvSpPr/>
            <p:nvPr/>
          </p:nvSpPr>
          <p:spPr>
            <a:xfrm rot="16200000">
              <a:off x="421289" y="2627588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Shape 246" descr="椭圆 115"/>
            <p:cNvSpPr/>
            <p:nvPr/>
          </p:nvSpPr>
          <p:spPr>
            <a:xfrm rot="16200000">
              <a:off x="421289" y="2189656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7" name="Shape 247" descr="椭圆 116"/>
            <p:cNvSpPr/>
            <p:nvPr/>
          </p:nvSpPr>
          <p:spPr>
            <a:xfrm rot="16200000">
              <a:off x="421289" y="1751724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Shape 248" descr="椭圆 117"/>
            <p:cNvSpPr/>
            <p:nvPr/>
          </p:nvSpPr>
          <p:spPr>
            <a:xfrm rot="16200000">
              <a:off x="421289" y="1313794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9" name="Shape 249" descr="椭圆 118"/>
            <p:cNvSpPr/>
            <p:nvPr/>
          </p:nvSpPr>
          <p:spPr>
            <a:xfrm rot="16200000">
              <a:off x="421289" y="875863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0" name="Shape 250" descr="椭圆 119"/>
            <p:cNvSpPr/>
            <p:nvPr/>
          </p:nvSpPr>
          <p:spPr>
            <a:xfrm rot="16200000">
              <a:off x="421289" y="43793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Shape 251" descr="椭圆 120"/>
            <p:cNvSpPr/>
            <p:nvPr/>
          </p:nvSpPr>
          <p:spPr>
            <a:xfrm rot="16200000">
              <a:off x="421289" y="0"/>
              <a:ext cx="139701" cy="139700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Shape 252" descr="椭圆 121"/>
            <p:cNvSpPr/>
            <p:nvPr/>
          </p:nvSpPr>
          <p:spPr>
            <a:xfrm rot="16200000">
              <a:off x="842579" y="2189656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3" name="Shape 253" descr="椭圆 122"/>
            <p:cNvSpPr/>
            <p:nvPr/>
          </p:nvSpPr>
          <p:spPr>
            <a:xfrm rot="16200000">
              <a:off x="842579" y="1751724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Shape 254" descr="椭圆 123"/>
            <p:cNvSpPr/>
            <p:nvPr/>
          </p:nvSpPr>
          <p:spPr>
            <a:xfrm rot="16200000">
              <a:off x="842579" y="1313794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5" name="Shape 255" descr="椭圆 124"/>
            <p:cNvSpPr/>
            <p:nvPr/>
          </p:nvSpPr>
          <p:spPr>
            <a:xfrm rot="16200000">
              <a:off x="842579" y="875863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6" name="Shape 256" descr="椭圆 125"/>
            <p:cNvSpPr/>
            <p:nvPr/>
          </p:nvSpPr>
          <p:spPr>
            <a:xfrm rot="16200000">
              <a:off x="842579" y="43793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7" name="Shape 257" descr="椭圆 126"/>
            <p:cNvSpPr/>
            <p:nvPr/>
          </p:nvSpPr>
          <p:spPr>
            <a:xfrm rot="16200000">
              <a:off x="842579" y="0"/>
              <a:ext cx="139701" cy="139700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274" name="Group 274" descr="组合 127"/>
          <p:cNvGrpSpPr/>
          <p:nvPr/>
        </p:nvGrpSpPr>
        <p:grpSpPr>
          <a:xfrm>
            <a:off x="20053219" y="11675369"/>
            <a:ext cx="2347459" cy="940685"/>
            <a:chOff x="0" y="12699"/>
            <a:chExt cx="2347458" cy="940684"/>
          </a:xfrm>
        </p:grpSpPr>
        <p:sp>
          <p:nvSpPr>
            <p:cNvPr id="259" name="Shape 259" descr="文本框 128"/>
            <p:cNvSpPr/>
            <p:nvPr/>
          </p:nvSpPr>
          <p:spPr>
            <a:xfrm rot="16200000">
              <a:off x="199948" y="-187249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60" name="Shape 260" descr="文本框 129"/>
            <p:cNvSpPr/>
            <p:nvPr/>
          </p:nvSpPr>
          <p:spPr>
            <a:xfrm rot="16200000">
              <a:off x="612364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61" name="Shape 261" descr="文本框 130"/>
            <p:cNvSpPr/>
            <p:nvPr/>
          </p:nvSpPr>
          <p:spPr>
            <a:xfrm rot="16200000">
              <a:off x="101438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62" name="Shape 262" descr="文本框 131"/>
            <p:cNvSpPr/>
            <p:nvPr/>
          </p:nvSpPr>
          <p:spPr>
            <a:xfrm rot="16200000">
              <a:off x="141640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63" name="Shape 263" descr="文本框 132"/>
            <p:cNvSpPr/>
            <p:nvPr/>
          </p:nvSpPr>
          <p:spPr>
            <a:xfrm rot="16200000">
              <a:off x="181842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64" name="Shape 264" descr="文本框 133"/>
            <p:cNvSpPr/>
            <p:nvPr/>
          </p:nvSpPr>
          <p:spPr>
            <a:xfrm rot="16200000">
              <a:off x="21034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65" name="Shape 265" descr="文本框 134"/>
            <p:cNvSpPr/>
            <p:nvPr/>
          </p:nvSpPr>
          <p:spPr>
            <a:xfrm rot="16200000">
              <a:off x="61236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66" name="Shape 266" descr="文本框 135"/>
            <p:cNvSpPr/>
            <p:nvPr/>
          </p:nvSpPr>
          <p:spPr>
            <a:xfrm rot="16200000">
              <a:off x="101438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67" name="Shape 267" descr="文本框 136"/>
            <p:cNvSpPr/>
            <p:nvPr/>
          </p:nvSpPr>
          <p:spPr>
            <a:xfrm rot="16200000">
              <a:off x="141640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68" name="Shape 268" descr="文本框 137"/>
            <p:cNvSpPr/>
            <p:nvPr/>
          </p:nvSpPr>
          <p:spPr>
            <a:xfrm rot="16200000">
              <a:off x="181842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69" name="Shape 269" descr="文本框 138"/>
            <p:cNvSpPr/>
            <p:nvPr/>
          </p:nvSpPr>
          <p:spPr>
            <a:xfrm rot="16200000">
              <a:off x="21034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70" name="Shape 270" descr="文本框 139"/>
            <p:cNvSpPr/>
            <p:nvPr/>
          </p:nvSpPr>
          <p:spPr>
            <a:xfrm rot="16200000">
              <a:off x="61236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71" name="Shape 271" descr="文本框 140"/>
            <p:cNvSpPr/>
            <p:nvPr/>
          </p:nvSpPr>
          <p:spPr>
            <a:xfrm rot="16200000">
              <a:off x="101438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72" name="Shape 272" descr="文本框 141"/>
            <p:cNvSpPr/>
            <p:nvPr/>
          </p:nvSpPr>
          <p:spPr>
            <a:xfrm rot="16200000">
              <a:off x="141640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273" name="Shape 273" descr="文本框 142"/>
            <p:cNvSpPr/>
            <p:nvPr/>
          </p:nvSpPr>
          <p:spPr>
            <a:xfrm rot="16200000">
              <a:off x="181842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</p:grpSp>
      <p:sp>
        <p:nvSpPr>
          <p:cNvPr id="275" name="Shape 275" descr="正文"/>
          <p:cNvSpPr/>
          <p:nvPr/>
        </p:nvSpPr>
        <p:spPr>
          <a:xfrm>
            <a:off x="1029318" y="7706213"/>
            <a:ext cx="4290788" cy="2087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FOF优势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存在的问题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产品理念</a:t>
            </a:r>
          </a:p>
        </p:txBody>
      </p:sp>
      <p:grpSp>
        <p:nvGrpSpPr>
          <p:cNvPr id="278" name="Group 278" descr="椭圆 94"/>
          <p:cNvGrpSpPr/>
          <p:nvPr/>
        </p:nvGrpSpPr>
        <p:grpSpPr>
          <a:xfrm>
            <a:off x="14714001" y="4948641"/>
            <a:ext cx="1080001" cy="1080001"/>
            <a:chOff x="0" y="0"/>
            <a:chExt cx="1079999" cy="1079999"/>
          </a:xfrm>
        </p:grpSpPr>
        <p:sp>
          <p:nvSpPr>
            <p:cNvPr id="276" name="Shape 276"/>
            <p:cNvSpPr/>
            <p:nvPr/>
          </p:nvSpPr>
          <p:spPr>
            <a:xfrm>
              <a:off x="0" y="0"/>
              <a:ext cx="1080000" cy="108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158161" y="92959"/>
              <a:ext cx="763678" cy="8940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279" name="Shape 279" descr="分点上标题"/>
          <p:cNvSpPr/>
          <p:nvPr/>
        </p:nvSpPr>
        <p:spPr>
          <a:xfrm>
            <a:off x="18737747" y="6557351"/>
            <a:ext cx="4978401" cy="10210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defRPr sz="47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商业模式</a:t>
            </a:r>
          </a:p>
        </p:txBody>
      </p:sp>
      <p:sp>
        <p:nvSpPr>
          <p:cNvPr id="280" name="Shape 280" descr="正文"/>
          <p:cNvSpPr/>
          <p:nvPr/>
        </p:nvSpPr>
        <p:spPr>
          <a:xfrm>
            <a:off x="18433594" y="7706213"/>
            <a:ext cx="4790377" cy="2087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竞品分析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推广计划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盈利预测</a:t>
            </a:r>
          </a:p>
        </p:txBody>
      </p:sp>
      <p:sp>
        <p:nvSpPr>
          <p:cNvPr id="281" name="Shape 281" descr="正文"/>
          <p:cNvSpPr/>
          <p:nvPr/>
        </p:nvSpPr>
        <p:spPr>
          <a:xfrm>
            <a:off x="9184767" y="7706213"/>
            <a:ext cx="4290787" cy="2087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资产配置理念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分散化方法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回测报告</a:t>
            </a:r>
          </a:p>
        </p:txBody>
      </p:sp>
    </p:spTree>
  </p:cSld>
  <p:clrMapOvr>
    <a:masterClrMapping/>
  </p:clrMapOvr>
  <p:transition spd="slow" advClick="0" advTm="2000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9" name="基金经理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03402" y="-88419"/>
            <a:ext cx="30377756" cy="736871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0000 -0.610803" pathEditMode="relative">
                                      <p:cBhvr>
                                        <p:cTn id="6" dur="1000" fill="hold"/>
                                        <p:tgtEl>
                                          <p:spTgt spid="1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000 -0.610803 L 0.000000 -1.239571" pathEditMode="relative">
                                      <p:cBhvr>
                                        <p:cTn id="10" dur="1000" fill="hold"/>
                                        <p:tgtEl>
                                          <p:spTgt spid="1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-1.239571 L 0.000000 -2.245600" pathEditMode="relative">
                                      <p:cBhvr>
                                        <p:cTn id="14" dur="1000" fill="hold"/>
                                        <p:tgtEl>
                                          <p:spTgt spid="1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-2.245600 L -0.000000 -2.976168" pathEditMode="relative">
                                      <p:cBhvr>
                                        <p:cTn id="18" dur="1000" fill="hold"/>
                                        <p:tgtEl>
                                          <p:spTgt spid="1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000 -2.976168 L -0.000000 -3.524943" pathEditMode="relative">
                                      <p:cBhvr>
                                        <p:cTn id="22" dur="1000" fill="hold"/>
                                        <p:tgtEl>
                                          <p:spTgt spid="1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6" name="image28.jpg" descr="图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37" name="Shape 1237" descr="矩形 10"/>
          <p:cNvSpPr/>
          <p:nvPr/>
        </p:nvSpPr>
        <p:spPr>
          <a:xfrm>
            <a:off x="0" y="-1"/>
            <a:ext cx="24384001" cy="13716001"/>
          </a:xfrm>
          <a:prstGeom prst="rect">
            <a:avLst/>
          </a:prstGeom>
          <a:solidFill>
            <a:srgbClr val="000000">
              <a:alpha val="70000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38" name="Shape 1238" descr="正文"/>
          <p:cNvSpPr/>
          <p:nvPr/>
        </p:nvSpPr>
        <p:spPr>
          <a:xfrm>
            <a:off x="19243550" y="5964040"/>
            <a:ext cx="3811280" cy="31800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管理产品业绩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择时能力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选股能力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投资风格</a:t>
            </a:r>
          </a:p>
        </p:txBody>
      </p:sp>
      <p:sp>
        <p:nvSpPr>
          <p:cNvPr id="1239" name="Shape 1239" descr="正文"/>
          <p:cNvSpPr/>
          <p:nvPr/>
        </p:nvSpPr>
        <p:spPr>
          <a:xfrm>
            <a:off x="13331039" y="5964040"/>
            <a:ext cx="3949003" cy="2430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投资管理水平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公司运营状况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投资者权益</a:t>
            </a:r>
          </a:p>
        </p:txBody>
      </p:sp>
      <p:sp>
        <p:nvSpPr>
          <p:cNvPr id="1240" name="Shape 1240" descr="分点上标题"/>
          <p:cNvSpPr/>
          <p:nvPr/>
        </p:nvSpPr>
        <p:spPr>
          <a:xfrm>
            <a:off x="12886359" y="4408963"/>
            <a:ext cx="5274452" cy="1351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6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基金公司</a:t>
            </a:r>
            <a:r>
              <a:rPr>
                <a:solidFill>
                  <a:srgbClr val="FFFFFF"/>
                </a:solidFill>
              </a:rPr>
              <a:t>评估</a:t>
            </a:r>
          </a:p>
        </p:txBody>
      </p:sp>
      <p:sp>
        <p:nvSpPr>
          <p:cNvPr id="1241" name="Shape 1241" descr="正文"/>
          <p:cNvSpPr/>
          <p:nvPr/>
        </p:nvSpPr>
        <p:spPr>
          <a:xfrm>
            <a:off x="8274162" y="5964040"/>
            <a:ext cx="2522135" cy="2430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风格归因</a:t>
            </a:r>
          </a:p>
          <a:p>
            <a:pPr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舆情分析</a:t>
            </a:r>
          </a:p>
          <a:p>
            <a:pPr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社会网络</a:t>
            </a:r>
          </a:p>
        </p:txBody>
      </p:sp>
      <p:sp>
        <p:nvSpPr>
          <p:cNvPr id="1242" name="Shape 1242" descr="分点上标题"/>
          <p:cNvSpPr/>
          <p:nvPr/>
        </p:nvSpPr>
        <p:spPr>
          <a:xfrm>
            <a:off x="7821636" y="4408963"/>
            <a:ext cx="3549558" cy="1351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6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深度</a:t>
            </a:r>
            <a:r>
              <a:rPr>
                <a:solidFill>
                  <a:srgbClr val="FFFFFF"/>
                </a:solidFill>
              </a:rPr>
              <a:t>分析</a:t>
            </a:r>
          </a:p>
        </p:txBody>
      </p:sp>
      <p:sp>
        <p:nvSpPr>
          <p:cNvPr id="1243" name="Shape 1243" descr="正文"/>
          <p:cNvSpPr/>
          <p:nvPr/>
        </p:nvSpPr>
        <p:spPr>
          <a:xfrm>
            <a:off x="1673616" y="5964040"/>
            <a:ext cx="3949003" cy="38150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收益指标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风险指标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风险调整后指标</a:t>
            </a:r>
          </a:p>
          <a:p>
            <a:pPr algn="ctr">
              <a:defRPr sz="42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业绩持续</a:t>
            </a:r>
          </a:p>
        </p:txBody>
      </p:sp>
      <p:sp>
        <p:nvSpPr>
          <p:cNvPr id="1244" name="Shape 1244" descr="分点上标题"/>
          <p:cNvSpPr/>
          <p:nvPr/>
        </p:nvSpPr>
        <p:spPr>
          <a:xfrm>
            <a:off x="1260517" y="4408963"/>
            <a:ext cx="5440841" cy="1351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6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基金产品</a:t>
            </a:r>
            <a:r>
              <a:rPr>
                <a:solidFill>
                  <a:srgbClr val="FFFFFF"/>
                </a:solidFill>
              </a:rPr>
              <a:t>评价</a:t>
            </a:r>
          </a:p>
        </p:txBody>
      </p:sp>
      <p:sp>
        <p:nvSpPr>
          <p:cNvPr id="1245" name="Shape 1245" descr="分点上标题"/>
          <p:cNvSpPr/>
          <p:nvPr/>
        </p:nvSpPr>
        <p:spPr>
          <a:xfrm>
            <a:off x="18722671" y="4408963"/>
            <a:ext cx="5274452" cy="1351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6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基金经理</a:t>
            </a:r>
            <a:r>
              <a:rPr>
                <a:solidFill>
                  <a:srgbClr val="FFFFFF"/>
                </a:solidFill>
              </a:rPr>
              <a:t>评价</a:t>
            </a:r>
          </a:p>
        </p:txBody>
      </p:sp>
      <p:sp>
        <p:nvSpPr>
          <p:cNvPr id="1246" name="Shape 1246"/>
          <p:cNvSpPr/>
          <p:nvPr/>
        </p:nvSpPr>
        <p:spPr>
          <a:xfrm>
            <a:off x="3620180" y="10678890"/>
            <a:ext cx="17143641" cy="1"/>
          </a:xfrm>
          <a:prstGeom prst="line">
            <a:avLst/>
          </a:prstGeom>
          <a:ln w="101600">
            <a:solidFill>
              <a:schemeClr val="accent4"/>
            </a:solidFill>
            <a:miter/>
          </a:ln>
        </p:spPr>
        <p:txBody>
          <a:bodyPr tIns="91439" bIns="91439"/>
          <a:lstStyle/>
          <a:p>
            <a:endParaRPr/>
          </a:p>
        </p:txBody>
      </p:sp>
      <p:sp>
        <p:nvSpPr>
          <p:cNvPr id="1247" name="Shape 1247"/>
          <p:cNvSpPr/>
          <p:nvPr/>
        </p:nvSpPr>
        <p:spPr>
          <a:xfrm flipV="1">
            <a:off x="9333238" y="9666932"/>
            <a:ext cx="1" cy="1016002"/>
          </a:xfrm>
          <a:prstGeom prst="line">
            <a:avLst/>
          </a:prstGeom>
          <a:ln w="101600">
            <a:solidFill>
              <a:schemeClr val="accent4"/>
            </a:solidFill>
            <a:miter/>
            <a:tailEnd type="diamond"/>
          </a:ln>
        </p:spPr>
        <p:txBody>
          <a:bodyPr tIns="91439" bIns="91439"/>
          <a:lstStyle/>
          <a:p>
            <a:endParaRPr/>
          </a:p>
        </p:txBody>
      </p:sp>
      <p:sp>
        <p:nvSpPr>
          <p:cNvPr id="1248" name="Shape 1248"/>
          <p:cNvSpPr/>
          <p:nvPr/>
        </p:nvSpPr>
        <p:spPr>
          <a:xfrm flipV="1">
            <a:off x="15142941" y="9666932"/>
            <a:ext cx="1" cy="1016002"/>
          </a:xfrm>
          <a:prstGeom prst="line">
            <a:avLst/>
          </a:prstGeom>
          <a:ln w="101600">
            <a:solidFill>
              <a:schemeClr val="accent4"/>
            </a:solidFill>
            <a:miter/>
            <a:tailEnd type="diamond"/>
          </a:ln>
        </p:spPr>
        <p:txBody>
          <a:bodyPr tIns="91439" bIns="91439"/>
          <a:lstStyle/>
          <a:p>
            <a:endParaRPr/>
          </a:p>
        </p:txBody>
      </p:sp>
      <p:sp>
        <p:nvSpPr>
          <p:cNvPr id="1249" name="Shape 1249"/>
          <p:cNvSpPr/>
          <p:nvPr/>
        </p:nvSpPr>
        <p:spPr>
          <a:xfrm flipV="1">
            <a:off x="20776053" y="9717732"/>
            <a:ext cx="1" cy="1016002"/>
          </a:xfrm>
          <a:prstGeom prst="line">
            <a:avLst/>
          </a:prstGeom>
          <a:ln w="101600">
            <a:solidFill>
              <a:schemeClr val="accent4"/>
            </a:solidFill>
            <a:miter/>
            <a:tailEnd type="diamond"/>
          </a:ln>
        </p:spPr>
        <p:txBody>
          <a:bodyPr tIns="91439" bIns="91439"/>
          <a:lstStyle/>
          <a:p>
            <a:endParaRPr/>
          </a:p>
        </p:txBody>
      </p:sp>
      <p:sp>
        <p:nvSpPr>
          <p:cNvPr id="1250" name="Shape 1250"/>
          <p:cNvSpPr/>
          <p:nvPr/>
        </p:nvSpPr>
        <p:spPr>
          <a:xfrm flipV="1">
            <a:off x="3675936" y="9666932"/>
            <a:ext cx="1" cy="1016002"/>
          </a:xfrm>
          <a:prstGeom prst="line">
            <a:avLst/>
          </a:prstGeom>
          <a:ln w="101600">
            <a:solidFill>
              <a:schemeClr val="accent4"/>
            </a:solidFill>
            <a:miter/>
            <a:tailEnd type="diamond"/>
          </a:ln>
        </p:spPr>
        <p:txBody>
          <a:bodyPr tIns="91439" bIns="91439"/>
          <a:lstStyle/>
          <a:p>
            <a:endParaRPr/>
          </a:p>
        </p:txBody>
      </p:sp>
      <p:sp>
        <p:nvSpPr>
          <p:cNvPr id="1251" name="Shape 1251"/>
          <p:cNvSpPr/>
          <p:nvPr/>
        </p:nvSpPr>
        <p:spPr>
          <a:xfrm>
            <a:off x="9058178" y="11250390"/>
            <a:ext cx="6254944" cy="1541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7600">
                <a:solidFill>
                  <a:srgbClr val="F8C433"/>
                </a:solidFill>
              </a:defRPr>
            </a:lvl1pPr>
          </a:lstStyle>
          <a:p>
            <a:r>
              <a:t>随机森林/加权</a:t>
            </a:r>
          </a:p>
        </p:txBody>
      </p:sp>
      <p:pic>
        <p:nvPicPr>
          <p:cNvPr id="1252" name="分析 (1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093767" y="1893522"/>
            <a:ext cx="1965945" cy="19659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3" name="能力评估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479603" y="2086373"/>
            <a:ext cx="1580243" cy="15802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4" name="基金或理财产品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718539" y="1998618"/>
            <a:ext cx="1755752" cy="17557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5" name="团队 (2)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976967" y="1978241"/>
            <a:ext cx="1580243" cy="15802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500"/>
                                        <p:tgtEl>
                                          <p:spTgt spid="1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6" grpId="5" animBg="1" advAuto="0"/>
      <p:bldP spid="1247" grpId="2" animBg="1" advAuto="0"/>
      <p:bldP spid="1248" grpId="3" animBg="1" advAuto="0"/>
      <p:bldP spid="1249" grpId="4" animBg="1" advAuto="0"/>
      <p:bldP spid="1250" grpId="1" animBg="1" advAuto="0"/>
      <p:bldP spid="1251" grpId="6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9" name="Group 1259"/>
          <p:cNvGrpSpPr/>
          <p:nvPr/>
        </p:nvGrpSpPr>
        <p:grpSpPr>
          <a:xfrm>
            <a:off x="5136355" y="2917801"/>
            <a:ext cx="2336801" cy="935039"/>
            <a:chOff x="0" y="0"/>
            <a:chExt cx="2336800" cy="935037"/>
          </a:xfrm>
        </p:grpSpPr>
        <p:sp>
          <p:nvSpPr>
            <p:cNvPr id="1257" name="Shape 1257"/>
            <p:cNvSpPr/>
            <p:nvPr/>
          </p:nvSpPr>
          <p:spPr>
            <a:xfrm>
              <a:off x="0" y="0"/>
              <a:ext cx="2336800" cy="935038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58" name="Shape 1258"/>
            <p:cNvSpPr/>
            <p:nvPr/>
          </p:nvSpPr>
          <p:spPr>
            <a:xfrm>
              <a:off x="45644" y="136049"/>
              <a:ext cx="2245512" cy="6629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sz="32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收益率&gt;？</a:t>
              </a:r>
            </a:p>
          </p:txBody>
        </p:sp>
      </p:grpSp>
      <p:grpSp>
        <p:nvGrpSpPr>
          <p:cNvPr id="1262" name="Group 1262"/>
          <p:cNvGrpSpPr/>
          <p:nvPr/>
        </p:nvGrpSpPr>
        <p:grpSpPr>
          <a:xfrm>
            <a:off x="3599657" y="5097436"/>
            <a:ext cx="1990726" cy="763589"/>
            <a:chOff x="0" y="0"/>
            <a:chExt cx="1990725" cy="763587"/>
          </a:xfrm>
        </p:grpSpPr>
        <p:sp>
          <p:nvSpPr>
            <p:cNvPr id="1260" name="Shape 1260"/>
            <p:cNvSpPr/>
            <p:nvPr/>
          </p:nvSpPr>
          <p:spPr>
            <a:xfrm>
              <a:off x="0" y="0"/>
              <a:ext cx="1990726" cy="763588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261" name="Shape 1261"/>
            <p:cNvSpPr/>
            <p:nvPr/>
          </p:nvSpPr>
          <p:spPr>
            <a:xfrm>
              <a:off x="37274" y="50323"/>
              <a:ext cx="1916178" cy="6629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sz="32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波动率&gt;?</a:t>
              </a:r>
            </a:p>
          </p:txBody>
        </p:sp>
      </p:grpSp>
      <p:grpSp>
        <p:nvGrpSpPr>
          <p:cNvPr id="1265" name="Group 1265"/>
          <p:cNvGrpSpPr/>
          <p:nvPr/>
        </p:nvGrpSpPr>
        <p:grpSpPr>
          <a:xfrm>
            <a:off x="6674645" y="5083150"/>
            <a:ext cx="1990727" cy="774701"/>
            <a:chOff x="0" y="0"/>
            <a:chExt cx="1990725" cy="774700"/>
          </a:xfrm>
        </p:grpSpPr>
        <p:sp>
          <p:nvSpPr>
            <p:cNvPr id="1263" name="Shape 1263"/>
            <p:cNvSpPr/>
            <p:nvPr/>
          </p:nvSpPr>
          <p:spPr>
            <a:xfrm>
              <a:off x="0" y="0"/>
              <a:ext cx="1990726" cy="7747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264" name="Shape 1264"/>
            <p:cNvSpPr/>
            <p:nvPr/>
          </p:nvSpPr>
          <p:spPr>
            <a:xfrm>
              <a:off x="37817" y="55880"/>
              <a:ext cx="1915092" cy="6629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sz="32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波动率&gt;?</a:t>
              </a:r>
            </a:p>
          </p:txBody>
        </p:sp>
      </p:grpSp>
      <p:sp>
        <p:nvSpPr>
          <p:cNvPr id="1266" name="Shape 1266"/>
          <p:cNvSpPr/>
          <p:nvPr/>
        </p:nvSpPr>
        <p:spPr>
          <a:xfrm flipH="1">
            <a:off x="4763461" y="3852837"/>
            <a:ext cx="1709739" cy="1244600"/>
          </a:xfrm>
          <a:prstGeom prst="line">
            <a:avLst/>
          </a:prstGeom>
          <a:ln w="38100">
            <a:solidFill>
              <a:schemeClr val="accent4"/>
            </a:solidFill>
            <a:miter/>
            <a:tailEnd type="triangle"/>
          </a:ln>
        </p:spPr>
        <p:txBody>
          <a:bodyPr lIns="45719" rIns="45719"/>
          <a:lstStyle/>
          <a:p>
            <a:pPr algn="ctr" defTabSz="821530">
              <a:defRPr sz="3200"/>
            </a:pPr>
            <a:endParaRPr/>
          </a:p>
        </p:txBody>
      </p:sp>
      <p:sp>
        <p:nvSpPr>
          <p:cNvPr id="1267" name="Shape 1267"/>
          <p:cNvSpPr/>
          <p:nvPr/>
        </p:nvSpPr>
        <p:spPr>
          <a:xfrm>
            <a:off x="6473198" y="3852838"/>
            <a:ext cx="1365252" cy="1230314"/>
          </a:xfrm>
          <a:prstGeom prst="line">
            <a:avLst/>
          </a:prstGeom>
          <a:ln w="38100">
            <a:solidFill>
              <a:schemeClr val="accent4"/>
            </a:solidFill>
            <a:miter/>
            <a:tailEnd type="triangle"/>
          </a:ln>
        </p:spPr>
        <p:txBody>
          <a:bodyPr lIns="45719" rIns="45719"/>
          <a:lstStyle/>
          <a:p>
            <a:pPr algn="ctr" defTabSz="821530">
              <a:defRPr sz="3200"/>
            </a:pPr>
            <a:endParaRPr/>
          </a:p>
        </p:txBody>
      </p:sp>
      <p:grpSp>
        <p:nvGrpSpPr>
          <p:cNvPr id="1270" name="Group 1270"/>
          <p:cNvGrpSpPr/>
          <p:nvPr/>
        </p:nvGrpSpPr>
        <p:grpSpPr>
          <a:xfrm>
            <a:off x="2526507" y="6510312"/>
            <a:ext cx="2393951" cy="779465"/>
            <a:chOff x="0" y="0"/>
            <a:chExt cx="2393950" cy="779464"/>
          </a:xfrm>
        </p:grpSpPr>
        <p:sp>
          <p:nvSpPr>
            <p:cNvPr id="1268" name="Shape 1268"/>
            <p:cNvSpPr/>
            <p:nvPr/>
          </p:nvSpPr>
          <p:spPr>
            <a:xfrm>
              <a:off x="0" y="0"/>
              <a:ext cx="2393950" cy="779465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269" name="Shape 1269"/>
            <p:cNvSpPr/>
            <p:nvPr/>
          </p:nvSpPr>
          <p:spPr>
            <a:xfrm>
              <a:off x="38050" y="58261"/>
              <a:ext cx="2317850" cy="6629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sz="32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择时能力&gt;?</a:t>
              </a:r>
            </a:p>
          </p:txBody>
        </p:sp>
      </p:grpSp>
      <p:sp>
        <p:nvSpPr>
          <p:cNvPr id="1271" name="Shape 1271"/>
          <p:cNvSpPr/>
          <p:nvPr/>
        </p:nvSpPr>
        <p:spPr>
          <a:xfrm flipH="1">
            <a:off x="3891924" y="5861024"/>
            <a:ext cx="871540" cy="649289"/>
          </a:xfrm>
          <a:prstGeom prst="line">
            <a:avLst/>
          </a:prstGeom>
          <a:ln w="38100">
            <a:solidFill>
              <a:schemeClr val="accent4"/>
            </a:solidFill>
            <a:miter/>
            <a:tailEnd type="triangle"/>
          </a:ln>
        </p:spPr>
        <p:txBody>
          <a:bodyPr lIns="45719" rIns="45719"/>
          <a:lstStyle/>
          <a:p>
            <a:pPr algn="ctr" defTabSz="821530">
              <a:defRPr sz="3200"/>
            </a:pPr>
            <a:endParaRPr/>
          </a:p>
        </p:txBody>
      </p:sp>
      <p:sp>
        <p:nvSpPr>
          <p:cNvPr id="1272" name="Shape 1272"/>
          <p:cNvSpPr/>
          <p:nvPr/>
        </p:nvSpPr>
        <p:spPr>
          <a:xfrm>
            <a:off x="7146132" y="4194150"/>
            <a:ext cx="3883027" cy="4089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8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收益率&lt;3.4</a:t>
            </a:r>
          </a:p>
        </p:txBody>
      </p:sp>
      <p:sp>
        <p:nvSpPr>
          <p:cNvPr id="1273" name="Shape 1273"/>
          <p:cNvSpPr/>
          <p:nvPr/>
        </p:nvSpPr>
        <p:spPr>
          <a:xfrm>
            <a:off x="4763460" y="5861025"/>
            <a:ext cx="1550988" cy="906463"/>
          </a:xfrm>
          <a:prstGeom prst="line">
            <a:avLst/>
          </a:prstGeom>
          <a:ln w="38100">
            <a:solidFill>
              <a:schemeClr val="accent4"/>
            </a:solidFill>
            <a:miter/>
            <a:tailEnd type="triangle"/>
          </a:ln>
        </p:spPr>
        <p:txBody>
          <a:bodyPr lIns="45719" rIns="45719"/>
          <a:lstStyle/>
          <a:p>
            <a:pPr algn="ctr" defTabSz="821530">
              <a:defRPr sz="3200"/>
            </a:pPr>
            <a:endParaRPr/>
          </a:p>
        </p:txBody>
      </p:sp>
      <p:sp>
        <p:nvSpPr>
          <p:cNvPr id="1274" name="Shape 1274"/>
          <p:cNvSpPr/>
          <p:nvPr/>
        </p:nvSpPr>
        <p:spPr>
          <a:xfrm flipH="1">
            <a:off x="7059821" y="5857851"/>
            <a:ext cx="706439" cy="436564"/>
          </a:xfrm>
          <a:prstGeom prst="line">
            <a:avLst/>
          </a:prstGeom>
          <a:ln w="38100">
            <a:solidFill>
              <a:schemeClr val="accent4"/>
            </a:solidFill>
            <a:miter/>
            <a:tailEnd type="triangle"/>
          </a:ln>
        </p:spPr>
        <p:txBody>
          <a:bodyPr lIns="45719" rIns="45719"/>
          <a:lstStyle/>
          <a:p>
            <a:pPr algn="ctr" defTabSz="821530">
              <a:defRPr sz="3200"/>
            </a:pPr>
            <a:endParaRPr/>
          </a:p>
        </p:txBody>
      </p:sp>
      <p:sp>
        <p:nvSpPr>
          <p:cNvPr id="1275" name="Shape 1275"/>
          <p:cNvSpPr/>
          <p:nvPr/>
        </p:nvSpPr>
        <p:spPr>
          <a:xfrm>
            <a:off x="7766259" y="5857852"/>
            <a:ext cx="546101" cy="566739"/>
          </a:xfrm>
          <a:prstGeom prst="line">
            <a:avLst/>
          </a:prstGeom>
          <a:ln w="38100">
            <a:solidFill>
              <a:schemeClr val="accent4"/>
            </a:solidFill>
            <a:miter/>
            <a:tailEnd type="triangle"/>
          </a:ln>
        </p:spPr>
        <p:txBody>
          <a:bodyPr lIns="45719" rIns="45719"/>
          <a:lstStyle/>
          <a:p>
            <a:pPr algn="ctr" defTabSz="821530">
              <a:defRPr sz="3200"/>
            </a:pPr>
            <a:endParaRPr/>
          </a:p>
        </p:txBody>
      </p:sp>
      <p:sp>
        <p:nvSpPr>
          <p:cNvPr id="1276" name="Shape 1276"/>
          <p:cNvSpPr/>
          <p:nvPr/>
        </p:nvSpPr>
        <p:spPr>
          <a:xfrm>
            <a:off x="8178006" y="6456336"/>
            <a:ext cx="789941" cy="3708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 b="0"/>
            </a:lvl1pPr>
          </a:lstStyle>
          <a:p>
            <a:r>
              <a:t>………</a:t>
            </a:r>
          </a:p>
        </p:txBody>
      </p:sp>
      <p:sp>
        <p:nvSpPr>
          <p:cNvPr id="1277" name="Shape 1277"/>
          <p:cNvSpPr/>
          <p:nvPr/>
        </p:nvSpPr>
        <p:spPr>
          <a:xfrm flipH="1">
            <a:off x="3089486" y="7289775"/>
            <a:ext cx="730251" cy="869951"/>
          </a:xfrm>
          <a:prstGeom prst="line">
            <a:avLst/>
          </a:prstGeom>
          <a:ln w="38100">
            <a:solidFill>
              <a:schemeClr val="accent4"/>
            </a:solidFill>
            <a:miter/>
            <a:tailEnd type="triangle"/>
          </a:ln>
        </p:spPr>
        <p:txBody>
          <a:bodyPr lIns="45719" rIns="45719"/>
          <a:lstStyle/>
          <a:p>
            <a:pPr algn="ctr" defTabSz="821530">
              <a:defRPr sz="3200"/>
            </a:pPr>
            <a:endParaRPr/>
          </a:p>
        </p:txBody>
      </p:sp>
      <p:sp>
        <p:nvSpPr>
          <p:cNvPr id="1278" name="Shape 1278"/>
          <p:cNvSpPr/>
          <p:nvPr/>
        </p:nvSpPr>
        <p:spPr>
          <a:xfrm>
            <a:off x="2501062" y="8263231"/>
            <a:ext cx="789941" cy="3708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 b="0"/>
            </a:lvl1pPr>
          </a:lstStyle>
          <a:p>
            <a:r>
              <a:t>………</a:t>
            </a:r>
          </a:p>
        </p:txBody>
      </p:sp>
      <p:grpSp>
        <p:nvGrpSpPr>
          <p:cNvPr id="1281" name="Group 1281"/>
          <p:cNvGrpSpPr/>
          <p:nvPr/>
        </p:nvGrpSpPr>
        <p:grpSpPr>
          <a:xfrm>
            <a:off x="1472405" y="9607525"/>
            <a:ext cx="2185990" cy="712789"/>
            <a:chOff x="0" y="0"/>
            <a:chExt cx="2185988" cy="712787"/>
          </a:xfrm>
        </p:grpSpPr>
        <p:sp>
          <p:nvSpPr>
            <p:cNvPr id="1279" name="Shape 1279"/>
            <p:cNvSpPr/>
            <p:nvPr/>
          </p:nvSpPr>
          <p:spPr>
            <a:xfrm>
              <a:off x="0" y="0"/>
              <a:ext cx="2185989" cy="712788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280" name="Shape 1280"/>
            <p:cNvSpPr/>
            <p:nvPr/>
          </p:nvSpPr>
          <p:spPr>
            <a:xfrm>
              <a:off x="34795" y="69374"/>
              <a:ext cx="2116398" cy="5740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3200" b="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VAR&gt;?</a:t>
              </a:r>
            </a:p>
          </p:txBody>
        </p:sp>
      </p:grpSp>
      <p:sp>
        <p:nvSpPr>
          <p:cNvPr id="1335" name="Shape 1335"/>
          <p:cNvSpPr/>
          <p:nvPr/>
        </p:nvSpPr>
        <p:spPr>
          <a:xfrm>
            <a:off x="2644550" y="8634071"/>
            <a:ext cx="211024" cy="9671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4400" y="7200"/>
                  <a:pt x="7200" y="14400"/>
                  <a:pt x="0" y="21600"/>
                </a:cubicBezTo>
              </a:path>
            </a:pathLst>
          </a:custGeom>
          <a:ln w="38100">
            <a:solidFill>
              <a:schemeClr val="accent4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336" name="Shape 1336"/>
          <p:cNvSpPr/>
          <p:nvPr/>
        </p:nvSpPr>
        <p:spPr>
          <a:xfrm>
            <a:off x="2023600" y="10326662"/>
            <a:ext cx="370285" cy="783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4400" y="7200"/>
                  <a:pt x="7200" y="14400"/>
                  <a:pt x="0" y="21600"/>
                </a:cubicBezTo>
              </a:path>
            </a:pathLst>
          </a:custGeom>
          <a:ln w="38100">
            <a:solidFill>
              <a:schemeClr val="accent4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1286" name="Group 1286"/>
          <p:cNvGrpSpPr/>
          <p:nvPr/>
        </p:nvGrpSpPr>
        <p:grpSpPr>
          <a:xfrm>
            <a:off x="910432" y="11041037"/>
            <a:ext cx="1555751" cy="1555751"/>
            <a:chOff x="0" y="0"/>
            <a:chExt cx="1555750" cy="1555750"/>
          </a:xfrm>
        </p:grpSpPr>
        <p:sp>
          <p:nvSpPr>
            <p:cNvPr id="1284" name="Shape 1284"/>
            <p:cNvSpPr/>
            <p:nvPr/>
          </p:nvSpPr>
          <p:spPr>
            <a:xfrm>
              <a:off x="0" y="0"/>
              <a:ext cx="1555750" cy="1555750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85" name="Shape 1285"/>
            <p:cNvSpPr/>
            <p:nvPr/>
          </p:nvSpPr>
          <p:spPr>
            <a:xfrm>
              <a:off x="227834" y="224155"/>
              <a:ext cx="1100082" cy="11074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优秀基金</a:t>
              </a:r>
            </a:p>
          </p:txBody>
        </p:sp>
      </p:grpSp>
      <p:grpSp>
        <p:nvGrpSpPr>
          <p:cNvPr id="1289" name="Group 1289"/>
          <p:cNvGrpSpPr/>
          <p:nvPr/>
        </p:nvGrpSpPr>
        <p:grpSpPr>
          <a:xfrm>
            <a:off x="8343106" y="7675536"/>
            <a:ext cx="2185989" cy="712789"/>
            <a:chOff x="0" y="0"/>
            <a:chExt cx="2185988" cy="712787"/>
          </a:xfrm>
        </p:grpSpPr>
        <p:sp>
          <p:nvSpPr>
            <p:cNvPr id="1287" name="Shape 1287"/>
            <p:cNvSpPr/>
            <p:nvPr/>
          </p:nvSpPr>
          <p:spPr>
            <a:xfrm>
              <a:off x="0" y="0"/>
              <a:ext cx="2185989" cy="712788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288" name="Shape 1288"/>
            <p:cNvSpPr/>
            <p:nvPr/>
          </p:nvSpPr>
          <p:spPr>
            <a:xfrm>
              <a:off x="34795" y="69374"/>
              <a:ext cx="2116398" cy="5740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3200" b="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Sharpe&gt;?</a:t>
              </a:r>
            </a:p>
          </p:txBody>
        </p:sp>
      </p:grpSp>
      <p:sp>
        <p:nvSpPr>
          <p:cNvPr id="1290" name="Shape 1290"/>
          <p:cNvSpPr/>
          <p:nvPr/>
        </p:nvSpPr>
        <p:spPr>
          <a:xfrm>
            <a:off x="9007685" y="7000851"/>
            <a:ext cx="504827" cy="695328"/>
          </a:xfrm>
          <a:prstGeom prst="line">
            <a:avLst/>
          </a:prstGeom>
          <a:ln w="38100">
            <a:solidFill>
              <a:schemeClr val="accent4"/>
            </a:solidFill>
            <a:miter/>
            <a:tailEnd type="triangle"/>
          </a:ln>
        </p:spPr>
        <p:txBody>
          <a:bodyPr lIns="45719" rIns="45719"/>
          <a:lstStyle/>
          <a:p>
            <a:pPr algn="ctr" defTabSz="821530">
              <a:defRPr sz="3200"/>
            </a:pPr>
            <a:endParaRPr/>
          </a:p>
        </p:txBody>
      </p:sp>
      <p:sp>
        <p:nvSpPr>
          <p:cNvPr id="1337" name="Shape 1337"/>
          <p:cNvSpPr/>
          <p:nvPr/>
        </p:nvSpPr>
        <p:spPr>
          <a:xfrm>
            <a:off x="9578218" y="8394674"/>
            <a:ext cx="329043" cy="839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7200" y="7200"/>
                  <a:pt x="14400" y="14400"/>
                  <a:pt x="21600" y="21600"/>
                </a:cubicBezTo>
              </a:path>
            </a:pathLst>
          </a:custGeom>
          <a:ln w="38100">
            <a:solidFill>
              <a:schemeClr val="accent4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grpSp>
        <p:nvGrpSpPr>
          <p:cNvPr id="1294" name="Group 1294"/>
          <p:cNvGrpSpPr/>
          <p:nvPr/>
        </p:nvGrpSpPr>
        <p:grpSpPr>
          <a:xfrm>
            <a:off x="9416257" y="9186837"/>
            <a:ext cx="1554163" cy="1555751"/>
            <a:chOff x="0" y="0"/>
            <a:chExt cx="1554162" cy="1555750"/>
          </a:xfrm>
        </p:grpSpPr>
        <p:sp>
          <p:nvSpPr>
            <p:cNvPr id="1292" name="Shape 1292"/>
            <p:cNvSpPr/>
            <p:nvPr/>
          </p:nvSpPr>
          <p:spPr>
            <a:xfrm>
              <a:off x="-1" y="0"/>
              <a:ext cx="1554164" cy="1555750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93" name="Shape 1293"/>
            <p:cNvSpPr/>
            <p:nvPr/>
          </p:nvSpPr>
          <p:spPr>
            <a:xfrm>
              <a:off x="227601" y="224155"/>
              <a:ext cx="1098960" cy="11074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 b="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一般基金</a:t>
              </a:r>
            </a:p>
          </p:txBody>
        </p:sp>
      </p:grpSp>
      <p:sp>
        <p:nvSpPr>
          <p:cNvPr id="1295" name="Shape 1295"/>
          <p:cNvSpPr/>
          <p:nvPr/>
        </p:nvSpPr>
        <p:spPr>
          <a:xfrm>
            <a:off x="6233317" y="6494436"/>
            <a:ext cx="789941" cy="3708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 b="0"/>
            </a:lvl1pPr>
          </a:lstStyle>
          <a:p>
            <a:r>
              <a:t>………</a:t>
            </a:r>
          </a:p>
        </p:txBody>
      </p:sp>
      <p:sp>
        <p:nvSpPr>
          <p:cNvPr id="1296" name="Shape 1296"/>
          <p:cNvSpPr/>
          <p:nvPr/>
        </p:nvSpPr>
        <p:spPr>
          <a:xfrm>
            <a:off x="4585494" y="8251800"/>
            <a:ext cx="789941" cy="3708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 b="0"/>
            </a:lvl1pPr>
          </a:lstStyle>
          <a:p>
            <a:r>
              <a:t>………</a:t>
            </a:r>
          </a:p>
        </p:txBody>
      </p:sp>
      <p:sp>
        <p:nvSpPr>
          <p:cNvPr id="1297" name="Shape 1297"/>
          <p:cNvSpPr/>
          <p:nvPr/>
        </p:nvSpPr>
        <p:spPr>
          <a:xfrm>
            <a:off x="2564606" y="10320312"/>
            <a:ext cx="1030289" cy="754065"/>
          </a:xfrm>
          <a:prstGeom prst="line">
            <a:avLst/>
          </a:prstGeom>
          <a:ln w="38100">
            <a:solidFill>
              <a:schemeClr val="accent4"/>
            </a:solidFill>
            <a:miter/>
            <a:tailEnd type="triangle"/>
          </a:ln>
        </p:spPr>
        <p:txBody>
          <a:bodyPr lIns="45719" rIns="45719"/>
          <a:lstStyle/>
          <a:p>
            <a:pPr algn="ctr" defTabSz="821530">
              <a:defRPr sz="3200"/>
            </a:pPr>
            <a:endParaRPr/>
          </a:p>
        </p:txBody>
      </p:sp>
      <p:grpSp>
        <p:nvGrpSpPr>
          <p:cNvPr id="1300" name="Group 1300"/>
          <p:cNvGrpSpPr/>
          <p:nvPr/>
        </p:nvGrpSpPr>
        <p:grpSpPr>
          <a:xfrm>
            <a:off x="2817018" y="11074375"/>
            <a:ext cx="1555751" cy="1555751"/>
            <a:chOff x="0" y="0"/>
            <a:chExt cx="1555750" cy="1555750"/>
          </a:xfrm>
        </p:grpSpPr>
        <p:sp>
          <p:nvSpPr>
            <p:cNvPr id="1298" name="Shape 1298"/>
            <p:cNvSpPr/>
            <p:nvPr/>
          </p:nvSpPr>
          <p:spPr>
            <a:xfrm>
              <a:off x="0" y="0"/>
              <a:ext cx="1555750" cy="1555750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99" name="Shape 1299"/>
            <p:cNvSpPr/>
            <p:nvPr/>
          </p:nvSpPr>
          <p:spPr>
            <a:xfrm>
              <a:off x="227834" y="224155"/>
              <a:ext cx="1100082" cy="11074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 b="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一般基金</a:t>
              </a:r>
            </a:p>
          </p:txBody>
        </p:sp>
      </p:grpSp>
      <p:grpSp>
        <p:nvGrpSpPr>
          <p:cNvPr id="1314" name="Group 1314"/>
          <p:cNvGrpSpPr/>
          <p:nvPr/>
        </p:nvGrpSpPr>
        <p:grpSpPr>
          <a:xfrm>
            <a:off x="11605470" y="2383836"/>
            <a:ext cx="11426827" cy="4930778"/>
            <a:chOff x="0" y="0"/>
            <a:chExt cx="11426826" cy="4930776"/>
          </a:xfrm>
        </p:grpSpPr>
        <p:grpSp>
          <p:nvGrpSpPr>
            <p:cNvPr id="1303" name="Group 1303"/>
            <p:cNvGrpSpPr/>
            <p:nvPr/>
          </p:nvGrpSpPr>
          <p:grpSpPr>
            <a:xfrm>
              <a:off x="3038417" y="397239"/>
              <a:ext cx="5430459" cy="1579842"/>
              <a:chOff x="0" y="0"/>
              <a:chExt cx="5430458" cy="1579841"/>
            </a:xfrm>
          </p:grpSpPr>
          <p:sp>
            <p:nvSpPr>
              <p:cNvPr id="1301" name="Shape 1301"/>
              <p:cNvSpPr/>
              <p:nvPr/>
            </p:nvSpPr>
            <p:spPr>
              <a:xfrm>
                <a:off x="-1" y="-1"/>
                <a:ext cx="5430460" cy="1579843"/>
              </a:xfrm>
              <a:prstGeom prst="rect">
                <a:avLst/>
              </a:prstGeom>
              <a:blipFill rotWithShape="1">
                <a:blip r:embed="rId2"/>
                <a:srcRect/>
                <a:stretch>
                  <a:fillRect/>
                </a:stretch>
              </a:blipFill>
              <a:ln w="9525" cap="flat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endParaRPr/>
              </a:p>
            </p:txBody>
          </p:sp>
          <p:sp>
            <p:nvSpPr>
              <p:cNvPr id="1302" name="Shape 1302"/>
              <p:cNvSpPr/>
              <p:nvPr/>
            </p:nvSpPr>
            <p:spPr>
              <a:xfrm>
                <a:off x="-1" y="-1"/>
                <a:ext cx="5430460" cy="3708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1800" b="0"/>
                </a:lvl1pPr>
              </a:lstStyle>
              <a:p>
                <a:r>
                  <a:t> </a:t>
                </a:r>
              </a:p>
            </p:txBody>
          </p:sp>
        </p:grpSp>
        <p:grpSp>
          <p:nvGrpSpPr>
            <p:cNvPr id="1306" name="Group 1306"/>
            <p:cNvGrpSpPr/>
            <p:nvPr/>
          </p:nvGrpSpPr>
          <p:grpSpPr>
            <a:xfrm>
              <a:off x="2940347" y="1865449"/>
              <a:ext cx="8486479" cy="1557656"/>
              <a:chOff x="0" y="0"/>
              <a:chExt cx="8486478" cy="1557654"/>
            </a:xfrm>
          </p:grpSpPr>
          <p:sp>
            <p:nvSpPr>
              <p:cNvPr id="1304" name="Shape 1304"/>
              <p:cNvSpPr/>
              <p:nvPr/>
            </p:nvSpPr>
            <p:spPr>
              <a:xfrm>
                <a:off x="-1" y="0"/>
                <a:ext cx="8486480" cy="1557655"/>
              </a:xfrm>
              <a:prstGeom prst="rect">
                <a:avLst/>
              </a:prstGeom>
              <a:blipFill rotWithShape="1">
                <a:blip r:embed="rId3"/>
                <a:srcRect/>
                <a:stretch>
                  <a:fillRect/>
                </a:stretch>
              </a:blipFill>
              <a:ln w="9525" cap="flat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endParaRPr/>
              </a:p>
            </p:txBody>
          </p:sp>
          <p:sp>
            <p:nvSpPr>
              <p:cNvPr id="1305" name="Shape 1305"/>
              <p:cNvSpPr/>
              <p:nvPr/>
            </p:nvSpPr>
            <p:spPr>
              <a:xfrm>
                <a:off x="-1" y="0"/>
                <a:ext cx="8486480" cy="3708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1800" b="0"/>
                </a:lvl1pPr>
              </a:lstStyle>
              <a:p>
                <a:r>
                  <a:t> </a:t>
                </a:r>
              </a:p>
            </p:txBody>
          </p:sp>
        </p:grpSp>
        <p:grpSp>
          <p:nvGrpSpPr>
            <p:cNvPr id="1309" name="Group 1309"/>
            <p:cNvGrpSpPr/>
            <p:nvPr/>
          </p:nvGrpSpPr>
          <p:grpSpPr>
            <a:xfrm>
              <a:off x="3005101" y="3521861"/>
              <a:ext cx="5329089" cy="826728"/>
              <a:chOff x="0" y="0"/>
              <a:chExt cx="5329087" cy="826726"/>
            </a:xfrm>
          </p:grpSpPr>
          <p:sp>
            <p:nvSpPr>
              <p:cNvPr id="1307" name="Shape 1307"/>
              <p:cNvSpPr/>
              <p:nvPr/>
            </p:nvSpPr>
            <p:spPr>
              <a:xfrm>
                <a:off x="0" y="0"/>
                <a:ext cx="5329088" cy="826727"/>
              </a:xfrm>
              <a:prstGeom prst="rect">
                <a:avLst/>
              </a:prstGeom>
              <a:blipFill rotWithShape="1">
                <a:blip r:embed="rId4"/>
                <a:srcRect/>
                <a:stretch>
                  <a:fillRect/>
                </a:stretch>
              </a:blipFill>
              <a:ln w="9525" cap="flat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endParaRPr/>
              </a:p>
            </p:txBody>
          </p:sp>
          <p:sp>
            <p:nvSpPr>
              <p:cNvPr id="1308" name="Shape 1308"/>
              <p:cNvSpPr/>
              <p:nvPr/>
            </p:nvSpPr>
            <p:spPr>
              <a:xfrm>
                <a:off x="0" y="0"/>
                <a:ext cx="5329088" cy="3708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1800" b="0"/>
                </a:lvl1pPr>
              </a:lstStyle>
              <a:p>
                <a:r>
                  <a:t> </a:t>
                </a:r>
              </a:p>
            </p:txBody>
          </p:sp>
        </p:grpSp>
        <p:sp>
          <p:nvSpPr>
            <p:cNvPr id="1310" name="Shape 1310"/>
            <p:cNvSpPr/>
            <p:nvPr/>
          </p:nvSpPr>
          <p:spPr>
            <a:xfrm>
              <a:off x="676273" y="1136650"/>
              <a:ext cx="1568451" cy="5994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8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信息熵</a:t>
              </a:r>
            </a:p>
          </p:txBody>
        </p:sp>
        <p:sp>
          <p:nvSpPr>
            <p:cNvPr id="1311" name="Shape 1311"/>
            <p:cNvSpPr/>
            <p:nvPr/>
          </p:nvSpPr>
          <p:spPr>
            <a:xfrm>
              <a:off x="676273" y="2422526"/>
              <a:ext cx="1526541" cy="5994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800" b="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信息增益</a:t>
              </a:r>
            </a:p>
          </p:txBody>
        </p:sp>
        <p:sp>
          <p:nvSpPr>
            <p:cNvPr id="1312" name="Shape 1312"/>
            <p:cNvSpPr/>
            <p:nvPr/>
          </p:nvSpPr>
          <p:spPr>
            <a:xfrm>
              <a:off x="712785" y="3590926"/>
              <a:ext cx="2433639" cy="5994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8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选择属性</a:t>
              </a:r>
            </a:p>
          </p:txBody>
        </p:sp>
        <p:sp>
          <p:nvSpPr>
            <p:cNvPr id="1313" name="Shape 1313"/>
            <p:cNvSpPr/>
            <p:nvPr/>
          </p:nvSpPr>
          <p:spPr>
            <a:xfrm>
              <a:off x="-1" y="-1"/>
              <a:ext cx="11426828" cy="4930778"/>
            </a:xfrm>
            <a:prstGeom prst="rect">
              <a:avLst/>
            </a:prstGeom>
            <a:noFill/>
            <a:ln w="19050" cap="flat">
              <a:solidFill>
                <a:schemeClr val="accent4"/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800" b="0">
                  <a:solidFill>
                    <a:srgbClr val="7F7F7F"/>
                  </a:solidFill>
                </a:defRPr>
              </a:pPr>
              <a:endParaRPr/>
            </a:p>
          </p:txBody>
        </p:sp>
      </p:grpSp>
      <p:grpSp>
        <p:nvGrpSpPr>
          <p:cNvPr id="1328" name="Group 1328"/>
          <p:cNvGrpSpPr/>
          <p:nvPr/>
        </p:nvGrpSpPr>
        <p:grpSpPr>
          <a:xfrm>
            <a:off x="11631614" y="7407275"/>
            <a:ext cx="11426828" cy="4978401"/>
            <a:chOff x="0" y="0"/>
            <a:chExt cx="11426826" cy="4978399"/>
          </a:xfrm>
        </p:grpSpPr>
        <p:grpSp>
          <p:nvGrpSpPr>
            <p:cNvPr id="1317" name="Group 1317"/>
            <p:cNvGrpSpPr/>
            <p:nvPr/>
          </p:nvGrpSpPr>
          <p:grpSpPr>
            <a:xfrm>
              <a:off x="2939935" y="0"/>
              <a:ext cx="8209103" cy="1690920"/>
              <a:chOff x="0" y="0"/>
              <a:chExt cx="8209102" cy="1690919"/>
            </a:xfrm>
          </p:grpSpPr>
          <p:sp>
            <p:nvSpPr>
              <p:cNvPr id="1315" name="Shape 1315"/>
              <p:cNvSpPr/>
              <p:nvPr/>
            </p:nvSpPr>
            <p:spPr>
              <a:xfrm>
                <a:off x="-1" y="0"/>
                <a:ext cx="8209104" cy="1690920"/>
              </a:xfrm>
              <a:prstGeom prst="rect">
                <a:avLst/>
              </a:prstGeom>
              <a:blipFill rotWithShape="1">
                <a:blip r:embed="rId5"/>
                <a:srcRect/>
                <a:stretch>
                  <a:fillRect/>
                </a:stretch>
              </a:blipFill>
              <a:ln w="9525" cap="flat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endParaRPr/>
              </a:p>
            </p:txBody>
          </p:sp>
          <p:sp>
            <p:nvSpPr>
              <p:cNvPr id="1316" name="Shape 1316"/>
              <p:cNvSpPr/>
              <p:nvPr/>
            </p:nvSpPr>
            <p:spPr>
              <a:xfrm>
                <a:off x="-1" y="0"/>
                <a:ext cx="8209104" cy="3708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1800" b="0"/>
                </a:lvl1pPr>
              </a:lstStyle>
              <a:p>
                <a:r>
                  <a:t> </a:t>
                </a:r>
              </a:p>
            </p:txBody>
          </p:sp>
        </p:grpSp>
        <p:grpSp>
          <p:nvGrpSpPr>
            <p:cNvPr id="1320" name="Group 1320"/>
            <p:cNvGrpSpPr/>
            <p:nvPr/>
          </p:nvGrpSpPr>
          <p:grpSpPr>
            <a:xfrm>
              <a:off x="3038417" y="1617831"/>
              <a:ext cx="7691985" cy="1650073"/>
              <a:chOff x="0" y="0"/>
              <a:chExt cx="7691984" cy="1650071"/>
            </a:xfrm>
          </p:grpSpPr>
          <p:sp>
            <p:nvSpPr>
              <p:cNvPr id="1318" name="Shape 1318"/>
              <p:cNvSpPr/>
              <p:nvPr/>
            </p:nvSpPr>
            <p:spPr>
              <a:xfrm>
                <a:off x="0" y="0"/>
                <a:ext cx="7691985" cy="1650072"/>
              </a:xfrm>
              <a:prstGeom prst="rect">
                <a:avLst/>
              </a:prstGeom>
              <a:blipFill rotWithShape="1">
                <a:blip r:embed="rId6"/>
                <a:srcRect/>
                <a:stretch>
                  <a:fillRect/>
                </a:stretch>
              </a:blipFill>
              <a:ln w="9525" cap="flat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endParaRPr/>
              </a:p>
            </p:txBody>
          </p:sp>
          <p:sp>
            <p:nvSpPr>
              <p:cNvPr id="1319" name="Shape 1319"/>
              <p:cNvSpPr/>
              <p:nvPr/>
            </p:nvSpPr>
            <p:spPr>
              <a:xfrm>
                <a:off x="0" y="0"/>
                <a:ext cx="7691985" cy="3708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1800" b="0"/>
                </a:lvl1pPr>
              </a:lstStyle>
              <a:p>
                <a:r>
                  <a:t> </a:t>
                </a:r>
              </a:p>
            </p:txBody>
          </p:sp>
        </p:grpSp>
        <p:grpSp>
          <p:nvGrpSpPr>
            <p:cNvPr id="1323" name="Group 1323"/>
            <p:cNvGrpSpPr/>
            <p:nvPr/>
          </p:nvGrpSpPr>
          <p:grpSpPr>
            <a:xfrm>
              <a:off x="3038417" y="3513618"/>
              <a:ext cx="5329089" cy="826768"/>
              <a:chOff x="0" y="0"/>
              <a:chExt cx="5329087" cy="826766"/>
            </a:xfrm>
          </p:grpSpPr>
          <p:sp>
            <p:nvSpPr>
              <p:cNvPr id="1321" name="Shape 1321"/>
              <p:cNvSpPr/>
              <p:nvPr/>
            </p:nvSpPr>
            <p:spPr>
              <a:xfrm>
                <a:off x="0" y="0"/>
                <a:ext cx="5329088" cy="826767"/>
              </a:xfrm>
              <a:prstGeom prst="rect">
                <a:avLst/>
              </a:prstGeom>
              <a:blipFill rotWithShape="1">
                <a:blip r:embed="rId7"/>
                <a:srcRect/>
                <a:stretch>
                  <a:fillRect/>
                </a:stretch>
              </a:blipFill>
              <a:ln w="9525" cap="flat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 sz="3200">
                    <a:solidFill>
                      <a:srgbClr val="FFFF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pPr>
                <a:endParaRPr/>
              </a:p>
            </p:txBody>
          </p:sp>
          <p:sp>
            <p:nvSpPr>
              <p:cNvPr id="1322" name="Shape 1322"/>
              <p:cNvSpPr/>
              <p:nvPr/>
            </p:nvSpPr>
            <p:spPr>
              <a:xfrm>
                <a:off x="0" y="0"/>
                <a:ext cx="5329088" cy="3708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>
                  <a:defRPr sz="1800" b="0"/>
                </a:lvl1pPr>
              </a:lstStyle>
              <a:p>
                <a:r>
                  <a:t> </a:t>
                </a:r>
              </a:p>
            </p:txBody>
          </p:sp>
        </p:grpSp>
        <p:sp>
          <p:nvSpPr>
            <p:cNvPr id="1324" name="Shape 1324"/>
            <p:cNvSpPr/>
            <p:nvPr/>
          </p:nvSpPr>
          <p:spPr>
            <a:xfrm>
              <a:off x="736600" y="628649"/>
              <a:ext cx="1570039" cy="5994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8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基尼值</a:t>
              </a:r>
            </a:p>
          </p:txBody>
        </p:sp>
        <p:sp>
          <p:nvSpPr>
            <p:cNvPr id="1325" name="Shape 1325"/>
            <p:cNvSpPr/>
            <p:nvPr/>
          </p:nvSpPr>
          <p:spPr>
            <a:xfrm>
              <a:off x="676273" y="2119311"/>
              <a:ext cx="2068513" cy="5994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800" b="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基尼系数</a:t>
              </a:r>
            </a:p>
          </p:txBody>
        </p:sp>
        <p:sp>
          <p:nvSpPr>
            <p:cNvPr id="1326" name="Shape 1326"/>
            <p:cNvSpPr/>
            <p:nvPr/>
          </p:nvSpPr>
          <p:spPr>
            <a:xfrm>
              <a:off x="647700" y="3549650"/>
              <a:ext cx="2432050" cy="5994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2800" b="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选择属性</a:t>
              </a:r>
            </a:p>
          </p:txBody>
        </p:sp>
        <p:sp>
          <p:nvSpPr>
            <p:cNvPr id="1327" name="Shape 1327"/>
            <p:cNvSpPr/>
            <p:nvPr/>
          </p:nvSpPr>
          <p:spPr>
            <a:xfrm>
              <a:off x="-1" y="47624"/>
              <a:ext cx="11426828" cy="4930776"/>
            </a:xfrm>
            <a:prstGeom prst="rect">
              <a:avLst/>
            </a:prstGeom>
            <a:noFill/>
            <a:ln w="19050" cap="flat">
              <a:solidFill>
                <a:schemeClr val="accent4"/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800" b="0">
                  <a:solidFill>
                    <a:srgbClr val="7F7F7F"/>
                  </a:solidFill>
                </a:defRPr>
              </a:pPr>
              <a:endParaRPr/>
            </a:p>
          </p:txBody>
        </p:sp>
      </p:grpSp>
      <p:sp>
        <p:nvSpPr>
          <p:cNvPr id="1329" name="Shape 1329"/>
          <p:cNvSpPr/>
          <p:nvPr/>
        </p:nvSpPr>
        <p:spPr>
          <a:xfrm>
            <a:off x="851694" y="773681"/>
            <a:ext cx="2747964" cy="10439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400" b="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决策树</a:t>
            </a:r>
          </a:p>
        </p:txBody>
      </p:sp>
      <p:sp>
        <p:nvSpPr>
          <p:cNvPr id="1330" name="Shape 1330"/>
          <p:cNvSpPr/>
          <p:nvPr/>
        </p:nvSpPr>
        <p:spPr>
          <a:xfrm>
            <a:off x="6569077" y="793750"/>
            <a:ext cx="4718051" cy="10439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400" b="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随机森林</a:t>
            </a:r>
          </a:p>
        </p:txBody>
      </p:sp>
      <p:sp>
        <p:nvSpPr>
          <p:cNvPr id="1331" name="Shape 1331"/>
          <p:cNvSpPr/>
          <p:nvPr/>
        </p:nvSpPr>
        <p:spPr>
          <a:xfrm>
            <a:off x="3525837" y="1343025"/>
            <a:ext cx="2797177" cy="1"/>
          </a:xfrm>
          <a:prstGeom prst="line">
            <a:avLst/>
          </a:prstGeom>
          <a:ln w="101600">
            <a:solidFill>
              <a:schemeClr val="accent4"/>
            </a:solidFill>
            <a:miter/>
            <a:tailEnd type="triangle"/>
          </a:ln>
        </p:spPr>
        <p:txBody>
          <a:bodyPr lIns="45719" rIns="45719"/>
          <a:lstStyle/>
          <a:p>
            <a:pPr algn="ctr" defTabSz="821530">
              <a:defRPr sz="3200"/>
            </a:pPr>
            <a:endParaRPr/>
          </a:p>
        </p:txBody>
      </p:sp>
      <p:sp>
        <p:nvSpPr>
          <p:cNvPr id="1332" name="Shape 1332"/>
          <p:cNvSpPr/>
          <p:nvPr/>
        </p:nvSpPr>
        <p:spPr>
          <a:xfrm>
            <a:off x="4237039" y="660400"/>
            <a:ext cx="4718051" cy="8026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000" b="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集成</a:t>
            </a:r>
          </a:p>
        </p:txBody>
      </p:sp>
      <p:sp>
        <p:nvSpPr>
          <p:cNvPr id="1333" name="Shape 1333"/>
          <p:cNvSpPr/>
          <p:nvPr/>
        </p:nvSpPr>
        <p:spPr>
          <a:xfrm>
            <a:off x="4057651" y="4250402"/>
            <a:ext cx="3884614" cy="4089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8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收益率&gt;3.4</a:t>
            </a:r>
          </a:p>
        </p:txBody>
      </p:sp>
      <p:sp>
        <p:nvSpPr>
          <p:cNvPr id="1334" name="Shape 1334"/>
          <p:cNvSpPr/>
          <p:nvPr/>
        </p:nvSpPr>
        <p:spPr>
          <a:xfrm>
            <a:off x="11690354" y="3465486"/>
            <a:ext cx="10643900" cy="63525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457200" indent="-457200" defTabSz="821530">
              <a:lnSpc>
                <a:spcPct val="300000"/>
              </a:lnSpc>
              <a:buClr>
                <a:schemeClr val="accent4"/>
              </a:buClr>
              <a:buSzPct val="100000"/>
              <a:buFont typeface="Wingdings"/>
              <a:buChar char="●"/>
              <a:defRPr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元老级机器学习算法 完善成熟 易于理解</a:t>
            </a:r>
          </a:p>
          <a:p>
            <a:pPr marL="457200" indent="-457200" defTabSz="821530">
              <a:lnSpc>
                <a:spcPct val="300000"/>
              </a:lnSpc>
              <a:buClr>
                <a:schemeClr val="accent4"/>
              </a:buClr>
              <a:buSzPct val="100000"/>
              <a:buFont typeface="Wingdings"/>
              <a:buChar char="●"/>
              <a:defRPr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适用于多种分类预测任务</a:t>
            </a:r>
          </a:p>
          <a:p>
            <a:pPr marL="457200" indent="-457200" defTabSz="821530">
              <a:lnSpc>
                <a:spcPct val="300000"/>
              </a:lnSpc>
              <a:buClr>
                <a:schemeClr val="accent4"/>
              </a:buClr>
              <a:buSzPct val="100000"/>
              <a:buFont typeface="Wingdings"/>
              <a:buChar char="●"/>
              <a:defRPr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训练速度较快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xit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25" dur="500" fill="hold"/>
                                        <p:tgtEl>
                                          <p:spTgt spid="13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9" presetClass="entr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4" grpId="6" animBg="1" advAuto="0"/>
      <p:bldP spid="1328" grpId="7" animBg="1" advAuto="0"/>
      <p:bldP spid="1330" grpId="3" animBg="1" advAuto="0"/>
      <p:bldP spid="1331" grpId="2" animBg="1" advAuto="0"/>
      <p:bldP spid="1332" grpId="1" animBg="1" advAuto="0"/>
      <p:bldP spid="1334" grpId="4" animBg="1" advAuto="0"/>
      <p:bldP spid="1334" grpId="5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4" name="Group 1374"/>
          <p:cNvGrpSpPr/>
          <p:nvPr/>
        </p:nvGrpSpPr>
        <p:grpSpPr>
          <a:xfrm>
            <a:off x="1347787" y="5473700"/>
            <a:ext cx="2995613" cy="6654800"/>
            <a:chOff x="0" y="0"/>
            <a:chExt cx="2995611" cy="6654799"/>
          </a:xfrm>
        </p:grpSpPr>
        <p:grpSp>
          <p:nvGrpSpPr>
            <p:cNvPr id="1341" name="Group 1341"/>
            <p:cNvGrpSpPr/>
            <p:nvPr/>
          </p:nvGrpSpPr>
          <p:grpSpPr>
            <a:xfrm>
              <a:off x="1258886" y="0"/>
              <a:ext cx="695326" cy="639763"/>
              <a:chOff x="0" y="0"/>
              <a:chExt cx="695324" cy="639762"/>
            </a:xfrm>
          </p:grpSpPr>
          <p:sp>
            <p:nvSpPr>
              <p:cNvPr id="1339" name="Shape 1339"/>
              <p:cNvSpPr/>
              <p:nvPr/>
            </p:nvSpPr>
            <p:spPr>
              <a:xfrm>
                <a:off x="0" y="0"/>
                <a:ext cx="695325" cy="639763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340" name="Shape 1340"/>
              <p:cNvSpPr/>
              <p:nvPr/>
            </p:nvSpPr>
            <p:spPr>
              <a:xfrm>
                <a:off x="31231" y="32861"/>
                <a:ext cx="63286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grpSp>
          <p:nvGrpSpPr>
            <p:cNvPr id="1344" name="Group 1344"/>
            <p:cNvGrpSpPr/>
            <p:nvPr/>
          </p:nvGrpSpPr>
          <p:grpSpPr>
            <a:xfrm>
              <a:off x="800100" y="1467960"/>
              <a:ext cx="593726" cy="574041"/>
              <a:chOff x="0" y="0"/>
              <a:chExt cx="593725" cy="574040"/>
            </a:xfrm>
          </p:grpSpPr>
          <p:sp>
            <p:nvSpPr>
              <p:cNvPr id="1342" name="Shape 1342"/>
              <p:cNvSpPr/>
              <p:nvPr/>
            </p:nvSpPr>
            <p:spPr>
              <a:xfrm>
                <a:off x="0" y="25876"/>
                <a:ext cx="593726" cy="522288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343" name="Shape 1343"/>
              <p:cNvSpPr/>
              <p:nvPr/>
            </p:nvSpPr>
            <p:spPr>
              <a:xfrm>
                <a:off x="25496" y="0"/>
                <a:ext cx="54273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grpSp>
          <p:nvGrpSpPr>
            <p:cNvPr id="1347" name="Group 1347"/>
            <p:cNvGrpSpPr/>
            <p:nvPr/>
          </p:nvGrpSpPr>
          <p:grpSpPr>
            <a:xfrm>
              <a:off x="1716086" y="1461610"/>
              <a:ext cx="765176" cy="574041"/>
              <a:chOff x="0" y="0"/>
              <a:chExt cx="765174" cy="574040"/>
            </a:xfrm>
          </p:grpSpPr>
          <p:sp>
            <p:nvSpPr>
              <p:cNvPr id="1345" name="Shape 1345"/>
              <p:cNvSpPr/>
              <p:nvPr/>
            </p:nvSpPr>
            <p:spPr>
              <a:xfrm>
                <a:off x="0" y="21114"/>
                <a:ext cx="765175" cy="531813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346" name="Shape 1346"/>
              <p:cNvSpPr/>
              <p:nvPr/>
            </p:nvSpPr>
            <p:spPr>
              <a:xfrm>
                <a:off x="25960" y="0"/>
                <a:ext cx="713254" cy="574040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348" name="Shape 1348"/>
            <p:cNvSpPr/>
            <p:nvPr/>
          </p:nvSpPr>
          <p:spPr>
            <a:xfrm flipH="1">
              <a:off x="1096962" y="639762"/>
              <a:ext cx="509589" cy="854075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49" name="Shape 1349"/>
            <p:cNvSpPr/>
            <p:nvPr/>
          </p:nvSpPr>
          <p:spPr>
            <a:xfrm>
              <a:off x="1606550" y="639762"/>
              <a:ext cx="492125" cy="842962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grpSp>
          <p:nvGrpSpPr>
            <p:cNvPr id="1352" name="Group 1352"/>
            <p:cNvGrpSpPr/>
            <p:nvPr/>
          </p:nvGrpSpPr>
          <p:grpSpPr>
            <a:xfrm>
              <a:off x="481011" y="2441892"/>
              <a:ext cx="712790" cy="574041"/>
              <a:chOff x="0" y="0"/>
              <a:chExt cx="712788" cy="574040"/>
            </a:xfrm>
          </p:grpSpPr>
          <p:sp>
            <p:nvSpPr>
              <p:cNvPr id="1350" name="Shape 1350"/>
              <p:cNvSpPr/>
              <p:nvPr/>
            </p:nvSpPr>
            <p:spPr>
              <a:xfrm>
                <a:off x="0" y="20320"/>
                <a:ext cx="712789" cy="533401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351" name="Shape 1351"/>
              <p:cNvSpPr/>
              <p:nvPr/>
            </p:nvSpPr>
            <p:spPr>
              <a:xfrm>
                <a:off x="26038" y="-1"/>
                <a:ext cx="660712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353" name="Shape 1353"/>
            <p:cNvSpPr/>
            <p:nvPr/>
          </p:nvSpPr>
          <p:spPr>
            <a:xfrm flipH="1">
              <a:off x="836611" y="2016125"/>
              <a:ext cx="260351" cy="446089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54" name="Shape 1354"/>
            <p:cNvSpPr/>
            <p:nvPr/>
          </p:nvSpPr>
          <p:spPr>
            <a:xfrm>
              <a:off x="1096962" y="2016125"/>
              <a:ext cx="461963" cy="62230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55" name="Shape 1355"/>
            <p:cNvSpPr/>
            <p:nvPr/>
          </p:nvSpPr>
          <p:spPr>
            <a:xfrm flipH="1">
              <a:off x="1801812" y="2014538"/>
              <a:ext cx="296864" cy="300037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56" name="Shape 1356"/>
            <p:cNvSpPr/>
            <p:nvPr/>
          </p:nvSpPr>
          <p:spPr>
            <a:xfrm>
              <a:off x="2098674" y="2014538"/>
              <a:ext cx="76201" cy="388938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57" name="Shape 1357"/>
            <p:cNvSpPr/>
            <p:nvPr/>
          </p:nvSpPr>
          <p:spPr>
            <a:xfrm>
              <a:off x="1922534" y="2221706"/>
              <a:ext cx="332741" cy="3708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800" b="0"/>
              </a:lvl1pPr>
            </a:lstStyle>
            <a:p>
              <a:r>
                <a:t>…</a:t>
              </a:r>
            </a:p>
          </p:txBody>
        </p:sp>
        <p:sp>
          <p:nvSpPr>
            <p:cNvPr id="1358" name="Shape 1358"/>
            <p:cNvSpPr/>
            <p:nvPr/>
          </p:nvSpPr>
          <p:spPr>
            <a:xfrm flipH="1">
              <a:off x="620712" y="2995613"/>
              <a:ext cx="215900" cy="595313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59" name="Shape 1359"/>
            <p:cNvSpPr/>
            <p:nvPr/>
          </p:nvSpPr>
          <p:spPr>
            <a:xfrm>
              <a:off x="299466" y="3427652"/>
              <a:ext cx="667692" cy="3708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800" b="0"/>
              </a:lvl1pPr>
            </a:lstStyle>
            <a:p>
              <a:r>
                <a:t>…</a:t>
              </a:r>
            </a:p>
          </p:txBody>
        </p:sp>
        <p:grpSp>
          <p:nvGrpSpPr>
            <p:cNvPr id="1362" name="Group 1362"/>
            <p:cNvGrpSpPr/>
            <p:nvPr/>
          </p:nvGrpSpPr>
          <p:grpSpPr>
            <a:xfrm>
              <a:off x="166686" y="4540567"/>
              <a:ext cx="650876" cy="574041"/>
              <a:chOff x="0" y="0"/>
              <a:chExt cx="650875" cy="574040"/>
            </a:xfrm>
          </p:grpSpPr>
          <p:sp>
            <p:nvSpPr>
              <p:cNvPr id="1360" name="Shape 1360"/>
              <p:cNvSpPr/>
              <p:nvPr/>
            </p:nvSpPr>
            <p:spPr>
              <a:xfrm>
                <a:off x="0" y="42545"/>
                <a:ext cx="650876" cy="488951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361" name="Shape 1361"/>
              <p:cNvSpPr/>
              <p:nvPr/>
            </p:nvSpPr>
            <p:spPr>
              <a:xfrm>
                <a:off x="23869" y="-1"/>
                <a:ext cx="603137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363" name="Shape 1363"/>
            <p:cNvSpPr/>
            <p:nvPr/>
          </p:nvSpPr>
          <p:spPr>
            <a:xfrm flipH="1">
              <a:off x="492125" y="4046537"/>
              <a:ext cx="225425" cy="536575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64" name="Shape 1364"/>
            <p:cNvSpPr/>
            <p:nvPr/>
          </p:nvSpPr>
          <p:spPr>
            <a:xfrm flipH="1">
              <a:off x="231774" y="5072063"/>
              <a:ext cx="260351" cy="493712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grpSp>
          <p:nvGrpSpPr>
            <p:cNvPr id="1367" name="Group 1367"/>
            <p:cNvGrpSpPr/>
            <p:nvPr/>
          </p:nvGrpSpPr>
          <p:grpSpPr>
            <a:xfrm>
              <a:off x="-1" y="5565775"/>
              <a:ext cx="463551" cy="1066800"/>
              <a:chOff x="0" y="0"/>
              <a:chExt cx="463550" cy="1066799"/>
            </a:xfrm>
          </p:grpSpPr>
          <p:sp>
            <p:nvSpPr>
              <p:cNvPr id="1365" name="Shape 1365"/>
              <p:cNvSpPr/>
              <p:nvPr/>
            </p:nvSpPr>
            <p:spPr>
              <a:xfrm>
                <a:off x="-1" y="0"/>
                <a:ext cx="463551" cy="1066800"/>
              </a:xfrm>
              <a:prstGeom prst="ellipse">
                <a:avLst/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66" name="Shape 1366"/>
              <p:cNvSpPr/>
              <p:nvPr/>
            </p:nvSpPr>
            <p:spPr>
              <a:xfrm>
                <a:off x="67884" y="246380"/>
                <a:ext cx="327782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368" name="Shape 1368"/>
            <p:cNvSpPr/>
            <p:nvPr/>
          </p:nvSpPr>
          <p:spPr>
            <a:xfrm>
              <a:off x="2212975" y="3259137"/>
              <a:ext cx="650876" cy="488951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369" name="Shape 1369"/>
            <p:cNvSpPr/>
            <p:nvPr/>
          </p:nvSpPr>
          <p:spPr>
            <a:xfrm>
              <a:off x="2382836" y="2797174"/>
              <a:ext cx="149225" cy="47625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70" name="Shape 1370"/>
            <p:cNvSpPr/>
            <p:nvPr/>
          </p:nvSpPr>
          <p:spPr>
            <a:xfrm>
              <a:off x="2538411" y="3748087"/>
              <a:ext cx="225425" cy="547688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71" name="Shape 1371"/>
            <p:cNvSpPr/>
            <p:nvPr/>
          </p:nvSpPr>
          <p:spPr>
            <a:xfrm>
              <a:off x="2532061" y="4295775"/>
              <a:ext cx="463551" cy="1065215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372" name="Shape 1372"/>
            <p:cNvSpPr/>
            <p:nvPr/>
          </p:nvSpPr>
          <p:spPr>
            <a:xfrm>
              <a:off x="492124" y="5072063"/>
              <a:ext cx="306387" cy="517525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73" name="Shape 1373"/>
            <p:cNvSpPr/>
            <p:nvPr/>
          </p:nvSpPr>
          <p:spPr>
            <a:xfrm>
              <a:off x="568324" y="5589587"/>
              <a:ext cx="461963" cy="1065213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grpSp>
        <p:nvGrpSpPr>
          <p:cNvPr id="1410" name="Group 1410"/>
          <p:cNvGrpSpPr/>
          <p:nvPr/>
        </p:nvGrpSpPr>
        <p:grpSpPr>
          <a:xfrm>
            <a:off x="4802187" y="5495926"/>
            <a:ext cx="2995613" cy="6653217"/>
            <a:chOff x="0" y="0"/>
            <a:chExt cx="2995611" cy="6653215"/>
          </a:xfrm>
        </p:grpSpPr>
        <p:grpSp>
          <p:nvGrpSpPr>
            <p:cNvPr id="1377" name="Group 1377"/>
            <p:cNvGrpSpPr/>
            <p:nvPr/>
          </p:nvGrpSpPr>
          <p:grpSpPr>
            <a:xfrm>
              <a:off x="1258886" y="0"/>
              <a:ext cx="695326" cy="639764"/>
              <a:chOff x="0" y="0"/>
              <a:chExt cx="695324" cy="639763"/>
            </a:xfrm>
          </p:grpSpPr>
          <p:sp>
            <p:nvSpPr>
              <p:cNvPr id="1375" name="Shape 1375"/>
              <p:cNvSpPr/>
              <p:nvPr/>
            </p:nvSpPr>
            <p:spPr>
              <a:xfrm>
                <a:off x="0" y="0"/>
                <a:ext cx="695325" cy="639764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376" name="Shape 1376"/>
              <p:cNvSpPr/>
              <p:nvPr/>
            </p:nvSpPr>
            <p:spPr>
              <a:xfrm>
                <a:off x="31231" y="32861"/>
                <a:ext cx="63286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grpSp>
          <p:nvGrpSpPr>
            <p:cNvPr id="1380" name="Group 1380"/>
            <p:cNvGrpSpPr/>
            <p:nvPr/>
          </p:nvGrpSpPr>
          <p:grpSpPr>
            <a:xfrm>
              <a:off x="800100" y="1467961"/>
              <a:ext cx="593726" cy="574041"/>
              <a:chOff x="0" y="0"/>
              <a:chExt cx="593725" cy="574040"/>
            </a:xfrm>
          </p:grpSpPr>
          <p:sp>
            <p:nvSpPr>
              <p:cNvPr id="1378" name="Shape 1378"/>
              <p:cNvSpPr/>
              <p:nvPr/>
            </p:nvSpPr>
            <p:spPr>
              <a:xfrm>
                <a:off x="0" y="25876"/>
                <a:ext cx="593726" cy="522288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379" name="Shape 1379"/>
              <p:cNvSpPr/>
              <p:nvPr/>
            </p:nvSpPr>
            <p:spPr>
              <a:xfrm>
                <a:off x="25496" y="0"/>
                <a:ext cx="54273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grpSp>
          <p:nvGrpSpPr>
            <p:cNvPr id="1383" name="Group 1383"/>
            <p:cNvGrpSpPr/>
            <p:nvPr/>
          </p:nvGrpSpPr>
          <p:grpSpPr>
            <a:xfrm>
              <a:off x="1716086" y="1460817"/>
              <a:ext cx="765176" cy="574042"/>
              <a:chOff x="0" y="0"/>
              <a:chExt cx="765174" cy="574040"/>
            </a:xfrm>
          </p:grpSpPr>
          <p:sp>
            <p:nvSpPr>
              <p:cNvPr id="1381" name="Shape 1381"/>
              <p:cNvSpPr/>
              <p:nvPr/>
            </p:nvSpPr>
            <p:spPr>
              <a:xfrm>
                <a:off x="0" y="21907"/>
                <a:ext cx="765175" cy="530226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382" name="Shape 1382"/>
              <p:cNvSpPr/>
              <p:nvPr/>
            </p:nvSpPr>
            <p:spPr>
              <a:xfrm>
                <a:off x="25882" y="-1"/>
                <a:ext cx="713410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384" name="Shape 1384"/>
            <p:cNvSpPr/>
            <p:nvPr/>
          </p:nvSpPr>
          <p:spPr>
            <a:xfrm flipH="1">
              <a:off x="1096962" y="639763"/>
              <a:ext cx="509589" cy="854075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85" name="Shape 1385"/>
            <p:cNvSpPr/>
            <p:nvPr/>
          </p:nvSpPr>
          <p:spPr>
            <a:xfrm>
              <a:off x="1606550" y="639763"/>
              <a:ext cx="492125" cy="842963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grpSp>
          <p:nvGrpSpPr>
            <p:cNvPr id="1388" name="Group 1388"/>
            <p:cNvGrpSpPr/>
            <p:nvPr/>
          </p:nvGrpSpPr>
          <p:grpSpPr>
            <a:xfrm>
              <a:off x="481011" y="2440305"/>
              <a:ext cx="712790" cy="574041"/>
              <a:chOff x="0" y="0"/>
              <a:chExt cx="712788" cy="574040"/>
            </a:xfrm>
          </p:grpSpPr>
          <p:sp>
            <p:nvSpPr>
              <p:cNvPr id="1386" name="Shape 1386"/>
              <p:cNvSpPr/>
              <p:nvPr/>
            </p:nvSpPr>
            <p:spPr>
              <a:xfrm>
                <a:off x="0" y="20319"/>
                <a:ext cx="712789" cy="533402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387" name="Shape 1387"/>
              <p:cNvSpPr/>
              <p:nvPr/>
            </p:nvSpPr>
            <p:spPr>
              <a:xfrm>
                <a:off x="26038" y="0"/>
                <a:ext cx="660712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389" name="Shape 1389"/>
            <p:cNvSpPr/>
            <p:nvPr/>
          </p:nvSpPr>
          <p:spPr>
            <a:xfrm flipH="1">
              <a:off x="836611" y="2016125"/>
              <a:ext cx="260351" cy="44450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90" name="Shape 1390"/>
            <p:cNvSpPr/>
            <p:nvPr/>
          </p:nvSpPr>
          <p:spPr>
            <a:xfrm>
              <a:off x="1096961" y="2016125"/>
              <a:ext cx="461964" cy="620714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91" name="Shape 1391"/>
            <p:cNvSpPr/>
            <p:nvPr/>
          </p:nvSpPr>
          <p:spPr>
            <a:xfrm flipH="1">
              <a:off x="1801812" y="2012950"/>
              <a:ext cx="296863" cy="300038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92" name="Shape 1392"/>
            <p:cNvSpPr/>
            <p:nvPr/>
          </p:nvSpPr>
          <p:spPr>
            <a:xfrm>
              <a:off x="2098674" y="2012950"/>
              <a:ext cx="76200" cy="388939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93" name="Shape 1393"/>
            <p:cNvSpPr/>
            <p:nvPr/>
          </p:nvSpPr>
          <p:spPr>
            <a:xfrm>
              <a:off x="1922534" y="2221177"/>
              <a:ext cx="332741" cy="3708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800" b="0"/>
              </a:lvl1pPr>
            </a:lstStyle>
            <a:p>
              <a:r>
                <a:t>…</a:t>
              </a:r>
            </a:p>
          </p:txBody>
        </p:sp>
        <p:sp>
          <p:nvSpPr>
            <p:cNvPr id="1394" name="Shape 1394"/>
            <p:cNvSpPr/>
            <p:nvPr/>
          </p:nvSpPr>
          <p:spPr>
            <a:xfrm flipH="1">
              <a:off x="620712" y="2994025"/>
              <a:ext cx="215900" cy="59690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395" name="Shape 1395"/>
            <p:cNvSpPr/>
            <p:nvPr/>
          </p:nvSpPr>
          <p:spPr>
            <a:xfrm>
              <a:off x="299466" y="3426834"/>
              <a:ext cx="667692" cy="3708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800" b="0"/>
              </a:lvl1pPr>
            </a:lstStyle>
            <a:p>
              <a:r>
                <a:t>…</a:t>
              </a:r>
            </a:p>
          </p:txBody>
        </p:sp>
        <p:grpSp>
          <p:nvGrpSpPr>
            <p:cNvPr id="1398" name="Group 1398"/>
            <p:cNvGrpSpPr/>
            <p:nvPr/>
          </p:nvGrpSpPr>
          <p:grpSpPr>
            <a:xfrm>
              <a:off x="166686" y="4539774"/>
              <a:ext cx="650876" cy="574041"/>
              <a:chOff x="0" y="0"/>
              <a:chExt cx="650875" cy="574040"/>
            </a:xfrm>
          </p:grpSpPr>
          <p:sp>
            <p:nvSpPr>
              <p:cNvPr id="1396" name="Shape 1396"/>
              <p:cNvSpPr/>
              <p:nvPr/>
            </p:nvSpPr>
            <p:spPr>
              <a:xfrm>
                <a:off x="0" y="43339"/>
                <a:ext cx="650876" cy="487363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397" name="Shape 1397"/>
              <p:cNvSpPr/>
              <p:nvPr/>
            </p:nvSpPr>
            <p:spPr>
              <a:xfrm>
                <a:off x="23791" y="0"/>
                <a:ext cx="60329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399" name="Shape 1399"/>
            <p:cNvSpPr/>
            <p:nvPr/>
          </p:nvSpPr>
          <p:spPr>
            <a:xfrm flipH="1">
              <a:off x="492125" y="4044950"/>
              <a:ext cx="225425" cy="538164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00" name="Shape 1400"/>
            <p:cNvSpPr/>
            <p:nvPr/>
          </p:nvSpPr>
          <p:spPr>
            <a:xfrm flipH="1">
              <a:off x="231774" y="5070475"/>
              <a:ext cx="260351" cy="493713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grpSp>
          <p:nvGrpSpPr>
            <p:cNvPr id="1403" name="Group 1403"/>
            <p:cNvGrpSpPr/>
            <p:nvPr/>
          </p:nvGrpSpPr>
          <p:grpSpPr>
            <a:xfrm>
              <a:off x="-1" y="5564189"/>
              <a:ext cx="463551" cy="1066801"/>
              <a:chOff x="0" y="0"/>
              <a:chExt cx="463550" cy="1066800"/>
            </a:xfrm>
          </p:grpSpPr>
          <p:sp>
            <p:nvSpPr>
              <p:cNvPr id="1401" name="Shape 1401"/>
              <p:cNvSpPr/>
              <p:nvPr/>
            </p:nvSpPr>
            <p:spPr>
              <a:xfrm>
                <a:off x="0" y="0"/>
                <a:ext cx="463550" cy="1066800"/>
              </a:xfrm>
              <a:prstGeom prst="ellipse">
                <a:avLst/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02" name="Shape 1402"/>
              <p:cNvSpPr/>
              <p:nvPr/>
            </p:nvSpPr>
            <p:spPr>
              <a:xfrm>
                <a:off x="67884" y="246380"/>
                <a:ext cx="327782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404" name="Shape 1404"/>
            <p:cNvSpPr/>
            <p:nvPr/>
          </p:nvSpPr>
          <p:spPr>
            <a:xfrm>
              <a:off x="2212975" y="3259138"/>
              <a:ext cx="650876" cy="488951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405" name="Shape 1405"/>
            <p:cNvSpPr/>
            <p:nvPr/>
          </p:nvSpPr>
          <p:spPr>
            <a:xfrm>
              <a:off x="2382837" y="2795588"/>
              <a:ext cx="149225" cy="477837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06" name="Shape 1406"/>
            <p:cNvSpPr/>
            <p:nvPr/>
          </p:nvSpPr>
          <p:spPr>
            <a:xfrm>
              <a:off x="2538411" y="3748088"/>
              <a:ext cx="225425" cy="54610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07" name="Shape 1407"/>
            <p:cNvSpPr/>
            <p:nvPr/>
          </p:nvSpPr>
          <p:spPr>
            <a:xfrm>
              <a:off x="2532061" y="4294189"/>
              <a:ext cx="463551" cy="1065212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408" name="Shape 1408"/>
            <p:cNvSpPr/>
            <p:nvPr/>
          </p:nvSpPr>
          <p:spPr>
            <a:xfrm>
              <a:off x="492124" y="5070475"/>
              <a:ext cx="306387" cy="517526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09" name="Shape 1409"/>
            <p:cNvSpPr/>
            <p:nvPr/>
          </p:nvSpPr>
          <p:spPr>
            <a:xfrm>
              <a:off x="568324" y="5588001"/>
              <a:ext cx="461963" cy="1065215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grpSp>
        <p:nvGrpSpPr>
          <p:cNvPr id="1446" name="Group 1446"/>
          <p:cNvGrpSpPr/>
          <p:nvPr/>
        </p:nvGrpSpPr>
        <p:grpSpPr>
          <a:xfrm>
            <a:off x="20056476" y="5524501"/>
            <a:ext cx="2995615" cy="6653216"/>
            <a:chOff x="0" y="0"/>
            <a:chExt cx="2995614" cy="6653215"/>
          </a:xfrm>
        </p:grpSpPr>
        <p:grpSp>
          <p:nvGrpSpPr>
            <p:cNvPr id="1413" name="Group 1413"/>
            <p:cNvGrpSpPr/>
            <p:nvPr/>
          </p:nvGrpSpPr>
          <p:grpSpPr>
            <a:xfrm>
              <a:off x="1258888" y="0"/>
              <a:ext cx="695326" cy="639764"/>
              <a:chOff x="0" y="0"/>
              <a:chExt cx="695325" cy="639763"/>
            </a:xfrm>
          </p:grpSpPr>
          <p:sp>
            <p:nvSpPr>
              <p:cNvPr id="1411" name="Shape 1411"/>
              <p:cNvSpPr/>
              <p:nvPr/>
            </p:nvSpPr>
            <p:spPr>
              <a:xfrm>
                <a:off x="0" y="0"/>
                <a:ext cx="695326" cy="639764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12" name="Shape 1412"/>
              <p:cNvSpPr/>
              <p:nvPr/>
            </p:nvSpPr>
            <p:spPr>
              <a:xfrm>
                <a:off x="31231" y="32861"/>
                <a:ext cx="63286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grpSp>
          <p:nvGrpSpPr>
            <p:cNvPr id="1416" name="Group 1416"/>
            <p:cNvGrpSpPr/>
            <p:nvPr/>
          </p:nvGrpSpPr>
          <p:grpSpPr>
            <a:xfrm>
              <a:off x="800100" y="1467961"/>
              <a:ext cx="593726" cy="574041"/>
              <a:chOff x="0" y="0"/>
              <a:chExt cx="593725" cy="574040"/>
            </a:xfrm>
          </p:grpSpPr>
          <p:sp>
            <p:nvSpPr>
              <p:cNvPr id="1414" name="Shape 1414"/>
              <p:cNvSpPr/>
              <p:nvPr/>
            </p:nvSpPr>
            <p:spPr>
              <a:xfrm>
                <a:off x="0" y="25876"/>
                <a:ext cx="593726" cy="522288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15" name="Shape 1415"/>
              <p:cNvSpPr/>
              <p:nvPr/>
            </p:nvSpPr>
            <p:spPr>
              <a:xfrm>
                <a:off x="25495" y="0"/>
                <a:ext cx="542735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grpSp>
          <p:nvGrpSpPr>
            <p:cNvPr id="1419" name="Group 1419"/>
            <p:cNvGrpSpPr/>
            <p:nvPr/>
          </p:nvGrpSpPr>
          <p:grpSpPr>
            <a:xfrm>
              <a:off x="1716088" y="1460817"/>
              <a:ext cx="765176" cy="574042"/>
              <a:chOff x="0" y="0"/>
              <a:chExt cx="765175" cy="574040"/>
            </a:xfrm>
          </p:grpSpPr>
          <p:sp>
            <p:nvSpPr>
              <p:cNvPr id="1417" name="Shape 1417"/>
              <p:cNvSpPr/>
              <p:nvPr/>
            </p:nvSpPr>
            <p:spPr>
              <a:xfrm>
                <a:off x="0" y="21907"/>
                <a:ext cx="765176" cy="530226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18" name="Shape 1418"/>
              <p:cNvSpPr/>
              <p:nvPr/>
            </p:nvSpPr>
            <p:spPr>
              <a:xfrm>
                <a:off x="25882" y="-1"/>
                <a:ext cx="713411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420" name="Shape 1420"/>
            <p:cNvSpPr/>
            <p:nvPr/>
          </p:nvSpPr>
          <p:spPr>
            <a:xfrm flipH="1">
              <a:off x="1096963" y="639763"/>
              <a:ext cx="509588" cy="854075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21" name="Shape 1421"/>
            <p:cNvSpPr/>
            <p:nvPr/>
          </p:nvSpPr>
          <p:spPr>
            <a:xfrm>
              <a:off x="1606550" y="639763"/>
              <a:ext cx="492126" cy="842963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grpSp>
          <p:nvGrpSpPr>
            <p:cNvPr id="1424" name="Group 1424"/>
            <p:cNvGrpSpPr/>
            <p:nvPr/>
          </p:nvGrpSpPr>
          <p:grpSpPr>
            <a:xfrm>
              <a:off x="481013" y="2440305"/>
              <a:ext cx="712788" cy="574041"/>
              <a:chOff x="0" y="0"/>
              <a:chExt cx="712787" cy="574040"/>
            </a:xfrm>
          </p:grpSpPr>
          <p:sp>
            <p:nvSpPr>
              <p:cNvPr id="1422" name="Shape 1422"/>
              <p:cNvSpPr/>
              <p:nvPr/>
            </p:nvSpPr>
            <p:spPr>
              <a:xfrm>
                <a:off x="0" y="20319"/>
                <a:ext cx="712788" cy="533402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23" name="Shape 1423"/>
              <p:cNvSpPr/>
              <p:nvPr/>
            </p:nvSpPr>
            <p:spPr>
              <a:xfrm>
                <a:off x="26037" y="0"/>
                <a:ext cx="66071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425" name="Shape 1425"/>
            <p:cNvSpPr/>
            <p:nvPr/>
          </p:nvSpPr>
          <p:spPr>
            <a:xfrm flipH="1">
              <a:off x="836613" y="2016125"/>
              <a:ext cx="260351" cy="44450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26" name="Shape 1426"/>
            <p:cNvSpPr/>
            <p:nvPr/>
          </p:nvSpPr>
          <p:spPr>
            <a:xfrm>
              <a:off x="1096963" y="2016125"/>
              <a:ext cx="461963" cy="620714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27" name="Shape 1427"/>
            <p:cNvSpPr/>
            <p:nvPr/>
          </p:nvSpPr>
          <p:spPr>
            <a:xfrm flipH="1">
              <a:off x="1801813" y="2012950"/>
              <a:ext cx="296863" cy="300038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28" name="Shape 1428"/>
            <p:cNvSpPr/>
            <p:nvPr/>
          </p:nvSpPr>
          <p:spPr>
            <a:xfrm>
              <a:off x="2098675" y="2012950"/>
              <a:ext cx="76201" cy="388939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29" name="Shape 1429"/>
            <p:cNvSpPr/>
            <p:nvPr/>
          </p:nvSpPr>
          <p:spPr>
            <a:xfrm>
              <a:off x="1922534" y="2221177"/>
              <a:ext cx="332741" cy="3708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800" b="0"/>
              </a:lvl1pPr>
            </a:lstStyle>
            <a:p>
              <a:r>
                <a:t>…</a:t>
              </a:r>
            </a:p>
          </p:txBody>
        </p:sp>
        <p:sp>
          <p:nvSpPr>
            <p:cNvPr id="1430" name="Shape 1430"/>
            <p:cNvSpPr/>
            <p:nvPr/>
          </p:nvSpPr>
          <p:spPr>
            <a:xfrm flipH="1">
              <a:off x="620713" y="2994025"/>
              <a:ext cx="215901" cy="59690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31" name="Shape 1431"/>
            <p:cNvSpPr/>
            <p:nvPr/>
          </p:nvSpPr>
          <p:spPr>
            <a:xfrm>
              <a:off x="299465" y="3426834"/>
              <a:ext cx="667693" cy="3708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800" b="0"/>
              </a:lvl1pPr>
            </a:lstStyle>
            <a:p>
              <a:r>
                <a:t>…</a:t>
              </a:r>
            </a:p>
          </p:txBody>
        </p:sp>
        <p:grpSp>
          <p:nvGrpSpPr>
            <p:cNvPr id="1434" name="Group 1434"/>
            <p:cNvGrpSpPr/>
            <p:nvPr/>
          </p:nvGrpSpPr>
          <p:grpSpPr>
            <a:xfrm>
              <a:off x="166687" y="4539774"/>
              <a:ext cx="650877" cy="574041"/>
              <a:chOff x="0" y="0"/>
              <a:chExt cx="650875" cy="574040"/>
            </a:xfrm>
          </p:grpSpPr>
          <p:sp>
            <p:nvSpPr>
              <p:cNvPr id="1432" name="Shape 1432"/>
              <p:cNvSpPr/>
              <p:nvPr/>
            </p:nvSpPr>
            <p:spPr>
              <a:xfrm>
                <a:off x="0" y="43339"/>
                <a:ext cx="650876" cy="487363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33" name="Shape 1433"/>
              <p:cNvSpPr/>
              <p:nvPr/>
            </p:nvSpPr>
            <p:spPr>
              <a:xfrm>
                <a:off x="23791" y="0"/>
                <a:ext cx="60329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435" name="Shape 1435"/>
            <p:cNvSpPr/>
            <p:nvPr/>
          </p:nvSpPr>
          <p:spPr>
            <a:xfrm flipH="1">
              <a:off x="492125" y="4044950"/>
              <a:ext cx="225426" cy="538164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36" name="Shape 1436"/>
            <p:cNvSpPr/>
            <p:nvPr/>
          </p:nvSpPr>
          <p:spPr>
            <a:xfrm flipH="1">
              <a:off x="231775" y="5070475"/>
              <a:ext cx="260351" cy="493713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grpSp>
          <p:nvGrpSpPr>
            <p:cNvPr id="1439" name="Group 1439"/>
            <p:cNvGrpSpPr/>
            <p:nvPr/>
          </p:nvGrpSpPr>
          <p:grpSpPr>
            <a:xfrm>
              <a:off x="-1" y="5564189"/>
              <a:ext cx="463551" cy="1066801"/>
              <a:chOff x="0" y="0"/>
              <a:chExt cx="463550" cy="1066800"/>
            </a:xfrm>
          </p:grpSpPr>
          <p:sp>
            <p:nvSpPr>
              <p:cNvPr id="1437" name="Shape 1437"/>
              <p:cNvSpPr/>
              <p:nvPr/>
            </p:nvSpPr>
            <p:spPr>
              <a:xfrm>
                <a:off x="0" y="0"/>
                <a:ext cx="463550" cy="1066800"/>
              </a:xfrm>
              <a:prstGeom prst="ellipse">
                <a:avLst/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38" name="Shape 1438"/>
              <p:cNvSpPr/>
              <p:nvPr/>
            </p:nvSpPr>
            <p:spPr>
              <a:xfrm>
                <a:off x="67884" y="246380"/>
                <a:ext cx="327782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440" name="Shape 1440"/>
            <p:cNvSpPr/>
            <p:nvPr/>
          </p:nvSpPr>
          <p:spPr>
            <a:xfrm>
              <a:off x="2212975" y="3259138"/>
              <a:ext cx="650877" cy="488951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441" name="Shape 1441"/>
            <p:cNvSpPr/>
            <p:nvPr/>
          </p:nvSpPr>
          <p:spPr>
            <a:xfrm>
              <a:off x="2382839" y="2795588"/>
              <a:ext cx="149226" cy="477837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42" name="Shape 1442"/>
            <p:cNvSpPr/>
            <p:nvPr/>
          </p:nvSpPr>
          <p:spPr>
            <a:xfrm>
              <a:off x="2538413" y="3748088"/>
              <a:ext cx="225426" cy="54610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43" name="Shape 1443"/>
            <p:cNvSpPr/>
            <p:nvPr/>
          </p:nvSpPr>
          <p:spPr>
            <a:xfrm>
              <a:off x="2532064" y="4294189"/>
              <a:ext cx="463551" cy="1065212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444" name="Shape 1444"/>
            <p:cNvSpPr/>
            <p:nvPr/>
          </p:nvSpPr>
          <p:spPr>
            <a:xfrm>
              <a:off x="492125" y="5070475"/>
              <a:ext cx="306389" cy="517526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45" name="Shape 1445"/>
            <p:cNvSpPr/>
            <p:nvPr/>
          </p:nvSpPr>
          <p:spPr>
            <a:xfrm>
              <a:off x="568325" y="5588001"/>
              <a:ext cx="461965" cy="1065215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grpSp>
        <p:nvGrpSpPr>
          <p:cNvPr id="1482" name="Group 1482"/>
          <p:cNvGrpSpPr/>
          <p:nvPr/>
        </p:nvGrpSpPr>
        <p:grpSpPr>
          <a:xfrm>
            <a:off x="8435977" y="5500687"/>
            <a:ext cx="2995615" cy="6653213"/>
            <a:chOff x="0" y="0"/>
            <a:chExt cx="2995614" cy="6653212"/>
          </a:xfrm>
        </p:grpSpPr>
        <p:grpSp>
          <p:nvGrpSpPr>
            <p:cNvPr id="1449" name="Group 1449"/>
            <p:cNvGrpSpPr/>
            <p:nvPr/>
          </p:nvGrpSpPr>
          <p:grpSpPr>
            <a:xfrm>
              <a:off x="1258888" y="-1"/>
              <a:ext cx="695326" cy="639764"/>
              <a:chOff x="0" y="0"/>
              <a:chExt cx="695325" cy="639762"/>
            </a:xfrm>
          </p:grpSpPr>
          <p:sp>
            <p:nvSpPr>
              <p:cNvPr id="1447" name="Shape 1447"/>
              <p:cNvSpPr/>
              <p:nvPr/>
            </p:nvSpPr>
            <p:spPr>
              <a:xfrm>
                <a:off x="0" y="0"/>
                <a:ext cx="695326" cy="639763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48" name="Shape 1448"/>
              <p:cNvSpPr/>
              <p:nvPr/>
            </p:nvSpPr>
            <p:spPr>
              <a:xfrm>
                <a:off x="31231" y="32861"/>
                <a:ext cx="63286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grpSp>
          <p:nvGrpSpPr>
            <p:cNvPr id="1452" name="Group 1452"/>
            <p:cNvGrpSpPr/>
            <p:nvPr/>
          </p:nvGrpSpPr>
          <p:grpSpPr>
            <a:xfrm>
              <a:off x="800100" y="1467960"/>
              <a:ext cx="593726" cy="574041"/>
              <a:chOff x="0" y="0"/>
              <a:chExt cx="593725" cy="574040"/>
            </a:xfrm>
          </p:grpSpPr>
          <p:sp>
            <p:nvSpPr>
              <p:cNvPr id="1450" name="Shape 1450"/>
              <p:cNvSpPr/>
              <p:nvPr/>
            </p:nvSpPr>
            <p:spPr>
              <a:xfrm>
                <a:off x="0" y="25876"/>
                <a:ext cx="593726" cy="522289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51" name="Shape 1451"/>
              <p:cNvSpPr/>
              <p:nvPr/>
            </p:nvSpPr>
            <p:spPr>
              <a:xfrm>
                <a:off x="25495" y="0"/>
                <a:ext cx="542735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grpSp>
          <p:nvGrpSpPr>
            <p:cNvPr id="1455" name="Group 1455"/>
            <p:cNvGrpSpPr/>
            <p:nvPr/>
          </p:nvGrpSpPr>
          <p:grpSpPr>
            <a:xfrm>
              <a:off x="1716088" y="1460816"/>
              <a:ext cx="765176" cy="574041"/>
              <a:chOff x="0" y="0"/>
              <a:chExt cx="765175" cy="574040"/>
            </a:xfrm>
          </p:grpSpPr>
          <p:sp>
            <p:nvSpPr>
              <p:cNvPr id="1453" name="Shape 1453"/>
              <p:cNvSpPr/>
              <p:nvPr/>
            </p:nvSpPr>
            <p:spPr>
              <a:xfrm>
                <a:off x="0" y="21908"/>
                <a:ext cx="765176" cy="530225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54" name="Shape 1454"/>
              <p:cNvSpPr/>
              <p:nvPr/>
            </p:nvSpPr>
            <p:spPr>
              <a:xfrm>
                <a:off x="25882" y="0"/>
                <a:ext cx="713411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456" name="Shape 1456"/>
            <p:cNvSpPr/>
            <p:nvPr/>
          </p:nvSpPr>
          <p:spPr>
            <a:xfrm flipH="1">
              <a:off x="1096963" y="639762"/>
              <a:ext cx="509588" cy="854076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57" name="Shape 1457"/>
            <p:cNvSpPr/>
            <p:nvPr/>
          </p:nvSpPr>
          <p:spPr>
            <a:xfrm>
              <a:off x="1606550" y="639762"/>
              <a:ext cx="492126" cy="842963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grpSp>
          <p:nvGrpSpPr>
            <p:cNvPr id="1460" name="Group 1460"/>
            <p:cNvGrpSpPr/>
            <p:nvPr/>
          </p:nvGrpSpPr>
          <p:grpSpPr>
            <a:xfrm>
              <a:off x="481013" y="2440304"/>
              <a:ext cx="712788" cy="574041"/>
              <a:chOff x="0" y="0"/>
              <a:chExt cx="712787" cy="574040"/>
            </a:xfrm>
          </p:grpSpPr>
          <p:sp>
            <p:nvSpPr>
              <p:cNvPr id="1458" name="Shape 1458"/>
              <p:cNvSpPr/>
              <p:nvPr/>
            </p:nvSpPr>
            <p:spPr>
              <a:xfrm>
                <a:off x="0" y="20320"/>
                <a:ext cx="712788" cy="533401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59" name="Shape 1459"/>
              <p:cNvSpPr/>
              <p:nvPr/>
            </p:nvSpPr>
            <p:spPr>
              <a:xfrm>
                <a:off x="26037" y="-1"/>
                <a:ext cx="66071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461" name="Shape 1461"/>
            <p:cNvSpPr/>
            <p:nvPr/>
          </p:nvSpPr>
          <p:spPr>
            <a:xfrm flipH="1">
              <a:off x="836613" y="2016124"/>
              <a:ext cx="260351" cy="44450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62" name="Shape 1462"/>
            <p:cNvSpPr/>
            <p:nvPr/>
          </p:nvSpPr>
          <p:spPr>
            <a:xfrm>
              <a:off x="1096963" y="2016124"/>
              <a:ext cx="461963" cy="620712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63" name="Shape 1463"/>
            <p:cNvSpPr/>
            <p:nvPr/>
          </p:nvSpPr>
          <p:spPr>
            <a:xfrm flipH="1">
              <a:off x="1801813" y="2012949"/>
              <a:ext cx="296863" cy="300038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64" name="Shape 1464"/>
            <p:cNvSpPr/>
            <p:nvPr/>
          </p:nvSpPr>
          <p:spPr>
            <a:xfrm>
              <a:off x="2098675" y="2012949"/>
              <a:ext cx="76201" cy="388937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65" name="Shape 1465"/>
            <p:cNvSpPr/>
            <p:nvPr/>
          </p:nvSpPr>
          <p:spPr>
            <a:xfrm>
              <a:off x="1922534" y="2221177"/>
              <a:ext cx="332741" cy="3708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800" b="0"/>
              </a:lvl1pPr>
            </a:lstStyle>
            <a:p>
              <a:r>
                <a:t>…</a:t>
              </a:r>
            </a:p>
          </p:txBody>
        </p:sp>
        <p:sp>
          <p:nvSpPr>
            <p:cNvPr id="1466" name="Shape 1466"/>
            <p:cNvSpPr/>
            <p:nvPr/>
          </p:nvSpPr>
          <p:spPr>
            <a:xfrm flipH="1">
              <a:off x="620713" y="2994024"/>
              <a:ext cx="215901" cy="596900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67" name="Shape 1467"/>
            <p:cNvSpPr/>
            <p:nvPr/>
          </p:nvSpPr>
          <p:spPr>
            <a:xfrm>
              <a:off x="299465" y="3426833"/>
              <a:ext cx="667693" cy="3708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800" b="0"/>
              </a:lvl1pPr>
            </a:lstStyle>
            <a:p>
              <a:r>
                <a:t>…</a:t>
              </a:r>
            </a:p>
          </p:txBody>
        </p:sp>
        <p:grpSp>
          <p:nvGrpSpPr>
            <p:cNvPr id="1470" name="Group 1470"/>
            <p:cNvGrpSpPr/>
            <p:nvPr/>
          </p:nvGrpSpPr>
          <p:grpSpPr>
            <a:xfrm>
              <a:off x="166687" y="4539773"/>
              <a:ext cx="650877" cy="574041"/>
              <a:chOff x="0" y="0"/>
              <a:chExt cx="650875" cy="574040"/>
            </a:xfrm>
          </p:grpSpPr>
          <p:sp>
            <p:nvSpPr>
              <p:cNvPr id="1468" name="Shape 1468"/>
              <p:cNvSpPr/>
              <p:nvPr/>
            </p:nvSpPr>
            <p:spPr>
              <a:xfrm>
                <a:off x="0" y="43338"/>
                <a:ext cx="650876" cy="487364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69" name="Shape 1469"/>
              <p:cNvSpPr/>
              <p:nvPr/>
            </p:nvSpPr>
            <p:spPr>
              <a:xfrm>
                <a:off x="23791" y="-1"/>
                <a:ext cx="60329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471" name="Shape 1471"/>
            <p:cNvSpPr/>
            <p:nvPr/>
          </p:nvSpPr>
          <p:spPr>
            <a:xfrm flipH="1">
              <a:off x="492125" y="4044949"/>
              <a:ext cx="225426" cy="538163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72" name="Shape 1472"/>
            <p:cNvSpPr/>
            <p:nvPr/>
          </p:nvSpPr>
          <p:spPr>
            <a:xfrm flipH="1">
              <a:off x="231775" y="5070474"/>
              <a:ext cx="260351" cy="493712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grpSp>
          <p:nvGrpSpPr>
            <p:cNvPr id="1475" name="Group 1475"/>
            <p:cNvGrpSpPr/>
            <p:nvPr/>
          </p:nvGrpSpPr>
          <p:grpSpPr>
            <a:xfrm>
              <a:off x="-1" y="5564186"/>
              <a:ext cx="463551" cy="1066801"/>
              <a:chOff x="0" y="0"/>
              <a:chExt cx="463550" cy="1066800"/>
            </a:xfrm>
          </p:grpSpPr>
          <p:sp>
            <p:nvSpPr>
              <p:cNvPr id="1473" name="Shape 1473"/>
              <p:cNvSpPr/>
              <p:nvPr/>
            </p:nvSpPr>
            <p:spPr>
              <a:xfrm>
                <a:off x="0" y="0"/>
                <a:ext cx="463550" cy="1066801"/>
              </a:xfrm>
              <a:prstGeom prst="ellipse">
                <a:avLst/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74" name="Shape 1474"/>
              <p:cNvSpPr/>
              <p:nvPr/>
            </p:nvSpPr>
            <p:spPr>
              <a:xfrm>
                <a:off x="67884" y="246379"/>
                <a:ext cx="327782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476" name="Shape 1476"/>
            <p:cNvSpPr/>
            <p:nvPr/>
          </p:nvSpPr>
          <p:spPr>
            <a:xfrm>
              <a:off x="2212975" y="3259137"/>
              <a:ext cx="650877" cy="48895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477" name="Shape 1477"/>
            <p:cNvSpPr/>
            <p:nvPr/>
          </p:nvSpPr>
          <p:spPr>
            <a:xfrm>
              <a:off x="2382838" y="2795587"/>
              <a:ext cx="149227" cy="477839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78" name="Shape 1478"/>
            <p:cNvSpPr/>
            <p:nvPr/>
          </p:nvSpPr>
          <p:spPr>
            <a:xfrm>
              <a:off x="2538413" y="3748086"/>
              <a:ext cx="225426" cy="54610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79" name="Shape 1479"/>
            <p:cNvSpPr/>
            <p:nvPr/>
          </p:nvSpPr>
          <p:spPr>
            <a:xfrm>
              <a:off x="2532064" y="4294186"/>
              <a:ext cx="463551" cy="1065215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480" name="Shape 1480"/>
            <p:cNvSpPr/>
            <p:nvPr/>
          </p:nvSpPr>
          <p:spPr>
            <a:xfrm>
              <a:off x="492125" y="5070474"/>
              <a:ext cx="306389" cy="517526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81" name="Shape 1481"/>
            <p:cNvSpPr/>
            <p:nvPr/>
          </p:nvSpPr>
          <p:spPr>
            <a:xfrm>
              <a:off x="568325" y="5588000"/>
              <a:ext cx="461965" cy="1065213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1483" name="Shape 1483"/>
          <p:cNvSpPr/>
          <p:nvPr/>
        </p:nvSpPr>
        <p:spPr>
          <a:xfrm>
            <a:off x="17181324" y="7534340"/>
            <a:ext cx="3129981" cy="14884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800" b="0"/>
            </a:pPr>
            <a:r>
              <a:t>………</a:t>
            </a:r>
          </a:p>
          <a:p>
            <a:pPr>
              <a:defRPr sz="1800" b="0"/>
            </a:pPr>
            <a:endParaRPr/>
          </a:p>
          <a:p>
            <a:pPr>
              <a:defRPr sz="1800" b="0"/>
            </a:pPr>
            <a:r>
              <a:t>………</a:t>
            </a:r>
          </a:p>
          <a:p>
            <a:pPr>
              <a:defRPr sz="1800" b="0"/>
            </a:pPr>
            <a:endParaRPr/>
          </a:p>
          <a:p>
            <a:pPr>
              <a:defRPr sz="1800" b="0"/>
            </a:pPr>
            <a:r>
              <a:t>………</a:t>
            </a:r>
          </a:p>
        </p:txBody>
      </p:sp>
      <p:grpSp>
        <p:nvGrpSpPr>
          <p:cNvPr id="1519" name="Group 1519"/>
          <p:cNvGrpSpPr/>
          <p:nvPr/>
        </p:nvGrpSpPr>
        <p:grpSpPr>
          <a:xfrm>
            <a:off x="11885614" y="5500687"/>
            <a:ext cx="2995612" cy="6653213"/>
            <a:chOff x="0" y="0"/>
            <a:chExt cx="2995611" cy="6653212"/>
          </a:xfrm>
        </p:grpSpPr>
        <p:grpSp>
          <p:nvGrpSpPr>
            <p:cNvPr id="1486" name="Group 1486"/>
            <p:cNvGrpSpPr/>
            <p:nvPr/>
          </p:nvGrpSpPr>
          <p:grpSpPr>
            <a:xfrm>
              <a:off x="1258886" y="-1"/>
              <a:ext cx="695326" cy="639764"/>
              <a:chOff x="0" y="0"/>
              <a:chExt cx="695324" cy="639762"/>
            </a:xfrm>
          </p:grpSpPr>
          <p:sp>
            <p:nvSpPr>
              <p:cNvPr id="1484" name="Shape 1484"/>
              <p:cNvSpPr/>
              <p:nvPr/>
            </p:nvSpPr>
            <p:spPr>
              <a:xfrm>
                <a:off x="0" y="0"/>
                <a:ext cx="695325" cy="639763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85" name="Shape 1485"/>
              <p:cNvSpPr/>
              <p:nvPr/>
            </p:nvSpPr>
            <p:spPr>
              <a:xfrm>
                <a:off x="31231" y="32861"/>
                <a:ext cx="63286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grpSp>
          <p:nvGrpSpPr>
            <p:cNvPr id="1489" name="Group 1489"/>
            <p:cNvGrpSpPr/>
            <p:nvPr/>
          </p:nvGrpSpPr>
          <p:grpSpPr>
            <a:xfrm>
              <a:off x="800100" y="1467960"/>
              <a:ext cx="593726" cy="574041"/>
              <a:chOff x="0" y="0"/>
              <a:chExt cx="593725" cy="574040"/>
            </a:xfrm>
          </p:grpSpPr>
          <p:sp>
            <p:nvSpPr>
              <p:cNvPr id="1487" name="Shape 1487"/>
              <p:cNvSpPr/>
              <p:nvPr/>
            </p:nvSpPr>
            <p:spPr>
              <a:xfrm>
                <a:off x="0" y="25876"/>
                <a:ext cx="593726" cy="522289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88" name="Shape 1488"/>
              <p:cNvSpPr/>
              <p:nvPr/>
            </p:nvSpPr>
            <p:spPr>
              <a:xfrm>
                <a:off x="25496" y="0"/>
                <a:ext cx="54273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grpSp>
          <p:nvGrpSpPr>
            <p:cNvPr id="1492" name="Group 1492"/>
            <p:cNvGrpSpPr/>
            <p:nvPr/>
          </p:nvGrpSpPr>
          <p:grpSpPr>
            <a:xfrm>
              <a:off x="1716086" y="1460816"/>
              <a:ext cx="765176" cy="574041"/>
              <a:chOff x="0" y="0"/>
              <a:chExt cx="765174" cy="574040"/>
            </a:xfrm>
          </p:grpSpPr>
          <p:sp>
            <p:nvSpPr>
              <p:cNvPr id="1490" name="Shape 1490"/>
              <p:cNvSpPr/>
              <p:nvPr/>
            </p:nvSpPr>
            <p:spPr>
              <a:xfrm>
                <a:off x="0" y="21908"/>
                <a:ext cx="765175" cy="530225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91" name="Shape 1491"/>
              <p:cNvSpPr/>
              <p:nvPr/>
            </p:nvSpPr>
            <p:spPr>
              <a:xfrm>
                <a:off x="25882" y="0"/>
                <a:ext cx="713410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493" name="Shape 1493"/>
            <p:cNvSpPr/>
            <p:nvPr/>
          </p:nvSpPr>
          <p:spPr>
            <a:xfrm flipH="1">
              <a:off x="1096962" y="639762"/>
              <a:ext cx="509588" cy="854076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94" name="Shape 1494"/>
            <p:cNvSpPr/>
            <p:nvPr/>
          </p:nvSpPr>
          <p:spPr>
            <a:xfrm>
              <a:off x="1606550" y="639762"/>
              <a:ext cx="492125" cy="842963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grpSp>
          <p:nvGrpSpPr>
            <p:cNvPr id="1497" name="Group 1497"/>
            <p:cNvGrpSpPr/>
            <p:nvPr/>
          </p:nvGrpSpPr>
          <p:grpSpPr>
            <a:xfrm>
              <a:off x="481011" y="2440304"/>
              <a:ext cx="712790" cy="574041"/>
              <a:chOff x="0" y="0"/>
              <a:chExt cx="712788" cy="574040"/>
            </a:xfrm>
          </p:grpSpPr>
          <p:sp>
            <p:nvSpPr>
              <p:cNvPr id="1495" name="Shape 1495"/>
              <p:cNvSpPr/>
              <p:nvPr/>
            </p:nvSpPr>
            <p:spPr>
              <a:xfrm>
                <a:off x="0" y="20320"/>
                <a:ext cx="712789" cy="533401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496" name="Shape 1496"/>
              <p:cNvSpPr/>
              <p:nvPr/>
            </p:nvSpPr>
            <p:spPr>
              <a:xfrm>
                <a:off x="26038" y="-1"/>
                <a:ext cx="660712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498" name="Shape 1498"/>
            <p:cNvSpPr/>
            <p:nvPr/>
          </p:nvSpPr>
          <p:spPr>
            <a:xfrm flipH="1">
              <a:off x="836611" y="2016124"/>
              <a:ext cx="260351" cy="44450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499" name="Shape 1499"/>
            <p:cNvSpPr/>
            <p:nvPr/>
          </p:nvSpPr>
          <p:spPr>
            <a:xfrm>
              <a:off x="1096962" y="2016124"/>
              <a:ext cx="461963" cy="620712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500" name="Shape 1500"/>
            <p:cNvSpPr/>
            <p:nvPr/>
          </p:nvSpPr>
          <p:spPr>
            <a:xfrm flipH="1">
              <a:off x="1801812" y="2012949"/>
              <a:ext cx="296863" cy="300038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501" name="Shape 1501"/>
            <p:cNvSpPr/>
            <p:nvPr/>
          </p:nvSpPr>
          <p:spPr>
            <a:xfrm>
              <a:off x="2098674" y="2012949"/>
              <a:ext cx="76200" cy="388937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502" name="Shape 1502"/>
            <p:cNvSpPr/>
            <p:nvPr/>
          </p:nvSpPr>
          <p:spPr>
            <a:xfrm>
              <a:off x="1922534" y="2221177"/>
              <a:ext cx="332741" cy="3708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800" b="0"/>
              </a:lvl1pPr>
            </a:lstStyle>
            <a:p>
              <a:r>
                <a:t>…</a:t>
              </a:r>
            </a:p>
          </p:txBody>
        </p:sp>
        <p:sp>
          <p:nvSpPr>
            <p:cNvPr id="1503" name="Shape 1503"/>
            <p:cNvSpPr/>
            <p:nvPr/>
          </p:nvSpPr>
          <p:spPr>
            <a:xfrm flipH="1">
              <a:off x="620712" y="2994024"/>
              <a:ext cx="215900" cy="596900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504" name="Shape 1504"/>
            <p:cNvSpPr/>
            <p:nvPr/>
          </p:nvSpPr>
          <p:spPr>
            <a:xfrm>
              <a:off x="299466" y="3426833"/>
              <a:ext cx="667692" cy="37084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800" b="0"/>
              </a:lvl1pPr>
            </a:lstStyle>
            <a:p>
              <a:r>
                <a:t>…</a:t>
              </a:r>
            </a:p>
          </p:txBody>
        </p:sp>
        <p:grpSp>
          <p:nvGrpSpPr>
            <p:cNvPr id="1507" name="Group 1507"/>
            <p:cNvGrpSpPr/>
            <p:nvPr/>
          </p:nvGrpSpPr>
          <p:grpSpPr>
            <a:xfrm>
              <a:off x="166686" y="4539773"/>
              <a:ext cx="650876" cy="574041"/>
              <a:chOff x="0" y="0"/>
              <a:chExt cx="650875" cy="574040"/>
            </a:xfrm>
          </p:grpSpPr>
          <p:sp>
            <p:nvSpPr>
              <p:cNvPr id="1505" name="Shape 1505"/>
              <p:cNvSpPr/>
              <p:nvPr/>
            </p:nvSpPr>
            <p:spPr>
              <a:xfrm>
                <a:off x="0" y="43338"/>
                <a:ext cx="650876" cy="487364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/>
              </a:p>
            </p:txBody>
          </p:sp>
          <p:sp>
            <p:nvSpPr>
              <p:cNvPr id="1506" name="Shape 1506"/>
              <p:cNvSpPr/>
              <p:nvPr/>
            </p:nvSpPr>
            <p:spPr>
              <a:xfrm>
                <a:off x="23791" y="-1"/>
                <a:ext cx="603293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508" name="Shape 1508"/>
            <p:cNvSpPr/>
            <p:nvPr/>
          </p:nvSpPr>
          <p:spPr>
            <a:xfrm flipH="1">
              <a:off x="492125" y="4044949"/>
              <a:ext cx="225425" cy="538163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509" name="Shape 1509"/>
            <p:cNvSpPr/>
            <p:nvPr/>
          </p:nvSpPr>
          <p:spPr>
            <a:xfrm flipH="1">
              <a:off x="231774" y="5070474"/>
              <a:ext cx="260351" cy="493712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grpSp>
          <p:nvGrpSpPr>
            <p:cNvPr id="1512" name="Group 1512"/>
            <p:cNvGrpSpPr/>
            <p:nvPr/>
          </p:nvGrpSpPr>
          <p:grpSpPr>
            <a:xfrm>
              <a:off x="-1" y="5564186"/>
              <a:ext cx="463551" cy="1066801"/>
              <a:chOff x="0" y="0"/>
              <a:chExt cx="463550" cy="1066800"/>
            </a:xfrm>
          </p:grpSpPr>
          <p:sp>
            <p:nvSpPr>
              <p:cNvPr id="1510" name="Shape 1510"/>
              <p:cNvSpPr/>
              <p:nvPr/>
            </p:nvSpPr>
            <p:spPr>
              <a:xfrm>
                <a:off x="0" y="0"/>
                <a:ext cx="463550" cy="1066801"/>
              </a:xfrm>
              <a:prstGeom prst="ellipse">
                <a:avLst/>
              </a:prstGeom>
              <a:solidFill>
                <a:schemeClr val="accent4"/>
              </a:solidFill>
              <a:ln w="12700" cap="flat">
                <a:solidFill>
                  <a:srgbClr val="BA8C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11" name="Shape 1511"/>
              <p:cNvSpPr/>
              <p:nvPr/>
            </p:nvSpPr>
            <p:spPr>
              <a:xfrm>
                <a:off x="67884" y="246379"/>
                <a:ext cx="327782" cy="574041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3200" b="0">
                    <a:solidFill>
                      <a:srgbClr val="63A0D7"/>
                    </a:solidFill>
                    <a:latin typeface="微软雅黑"/>
                    <a:ea typeface="微软雅黑"/>
                    <a:cs typeface="微软雅黑"/>
                    <a:sym typeface="微软雅黑"/>
                  </a:defRPr>
                </a:lvl1pPr>
              </a:lstStyle>
              <a:p>
                <a:r>
                  <a:t> </a:t>
                </a:r>
              </a:p>
            </p:txBody>
          </p:sp>
        </p:grpSp>
        <p:sp>
          <p:nvSpPr>
            <p:cNvPr id="1513" name="Shape 1513"/>
            <p:cNvSpPr/>
            <p:nvPr/>
          </p:nvSpPr>
          <p:spPr>
            <a:xfrm>
              <a:off x="2212975" y="3259137"/>
              <a:ext cx="650876" cy="48895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514" name="Shape 1514"/>
            <p:cNvSpPr/>
            <p:nvPr/>
          </p:nvSpPr>
          <p:spPr>
            <a:xfrm>
              <a:off x="2382837" y="2795587"/>
              <a:ext cx="149224" cy="477839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515" name="Shape 1515"/>
            <p:cNvSpPr/>
            <p:nvPr/>
          </p:nvSpPr>
          <p:spPr>
            <a:xfrm>
              <a:off x="2538411" y="3748086"/>
              <a:ext cx="225425" cy="546101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516" name="Shape 1516"/>
            <p:cNvSpPr/>
            <p:nvPr/>
          </p:nvSpPr>
          <p:spPr>
            <a:xfrm>
              <a:off x="2532061" y="4294186"/>
              <a:ext cx="463551" cy="1065215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517" name="Shape 1517"/>
            <p:cNvSpPr/>
            <p:nvPr/>
          </p:nvSpPr>
          <p:spPr>
            <a:xfrm>
              <a:off x="492124" y="5070474"/>
              <a:ext cx="306387" cy="517526"/>
            </a:xfrm>
            <a:prstGeom prst="line">
              <a:avLst/>
            </a:prstGeom>
            <a:noFill/>
            <a:ln w="12700" cap="flat">
              <a:solidFill>
                <a:srgbClr val="BA8C00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 defTabSz="821530">
                <a:defRPr sz="3200"/>
              </a:pPr>
              <a:endParaRPr/>
            </a:p>
          </p:txBody>
        </p:sp>
        <p:sp>
          <p:nvSpPr>
            <p:cNvPr id="1518" name="Shape 1518"/>
            <p:cNvSpPr/>
            <p:nvPr/>
          </p:nvSpPr>
          <p:spPr>
            <a:xfrm>
              <a:off x="568324" y="5588000"/>
              <a:ext cx="461963" cy="1065213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rgbClr val="BA8C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3200" b="0">
                  <a:solidFill>
                    <a:srgbClr val="63A0D7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1520" name="Shape 1520"/>
          <p:cNvSpPr/>
          <p:nvPr/>
        </p:nvSpPr>
        <p:spPr>
          <a:xfrm>
            <a:off x="1362075" y="2413000"/>
            <a:ext cx="7124701" cy="21107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20000"/>
              </a:lnSpc>
              <a:defRPr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更加强大的学习能力和鲁棒性</a:t>
            </a:r>
          </a:p>
          <a:p>
            <a:pPr>
              <a:lnSpc>
                <a:spcPct val="120000"/>
              </a:lnSpc>
              <a:defRPr sz="32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降低过拟合风险</a:t>
            </a:r>
          </a:p>
          <a:p>
            <a:pPr>
              <a:lnSpc>
                <a:spcPct val="120000"/>
              </a:lnSpc>
              <a:defRPr sz="32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优秀的泛化能力</a:t>
            </a:r>
          </a:p>
        </p:txBody>
      </p:sp>
      <p:sp>
        <p:nvSpPr>
          <p:cNvPr id="1521" name="Shape 1521"/>
          <p:cNvSpPr/>
          <p:nvPr/>
        </p:nvSpPr>
        <p:spPr>
          <a:xfrm>
            <a:off x="8404562" y="2413000"/>
            <a:ext cx="7126289" cy="21107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20000"/>
              </a:lnSpc>
              <a:defRPr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基分类器的差异化和随机性</a:t>
            </a:r>
          </a:p>
          <a:p>
            <a:pPr>
              <a:lnSpc>
                <a:spcPct val="120000"/>
              </a:lnSpc>
              <a:defRPr sz="32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样本扰动</a:t>
            </a:r>
          </a:p>
          <a:p>
            <a:pPr>
              <a:lnSpc>
                <a:spcPct val="120000"/>
              </a:lnSpc>
              <a:defRPr sz="32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属性扰动</a:t>
            </a:r>
          </a:p>
        </p:txBody>
      </p:sp>
      <p:sp>
        <p:nvSpPr>
          <p:cNvPr id="1522" name="Shape 1522"/>
          <p:cNvSpPr/>
          <p:nvPr/>
        </p:nvSpPr>
        <p:spPr>
          <a:xfrm>
            <a:off x="15425644" y="2413000"/>
            <a:ext cx="7126288" cy="13487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20000"/>
              </a:lnSpc>
              <a:defRPr sz="32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在学习中可以识别指标的重要程度</a:t>
            </a:r>
          </a:p>
          <a:p>
            <a:pPr>
              <a:lnSpc>
                <a:spcPct val="120000"/>
              </a:lnSpc>
              <a:defRPr sz="32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在处理大数据集和高维属性时有优势</a:t>
            </a:r>
          </a:p>
        </p:txBody>
      </p:sp>
      <p:sp>
        <p:nvSpPr>
          <p:cNvPr id="1523" name="Shape 1523"/>
          <p:cNvSpPr/>
          <p:nvPr/>
        </p:nvSpPr>
        <p:spPr>
          <a:xfrm>
            <a:off x="851694" y="773681"/>
            <a:ext cx="2747964" cy="10439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400" b="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决策树</a:t>
            </a:r>
          </a:p>
        </p:txBody>
      </p:sp>
      <p:sp>
        <p:nvSpPr>
          <p:cNvPr id="1524" name="Shape 1524"/>
          <p:cNvSpPr/>
          <p:nvPr/>
        </p:nvSpPr>
        <p:spPr>
          <a:xfrm>
            <a:off x="6569077" y="793750"/>
            <a:ext cx="4718051" cy="10439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400" b="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随机森林</a:t>
            </a:r>
          </a:p>
        </p:txBody>
      </p:sp>
      <p:sp>
        <p:nvSpPr>
          <p:cNvPr id="1525" name="Shape 1525"/>
          <p:cNvSpPr/>
          <p:nvPr/>
        </p:nvSpPr>
        <p:spPr>
          <a:xfrm>
            <a:off x="3525837" y="1343025"/>
            <a:ext cx="2797177" cy="1"/>
          </a:xfrm>
          <a:prstGeom prst="line">
            <a:avLst/>
          </a:prstGeom>
          <a:ln w="101600">
            <a:solidFill>
              <a:schemeClr val="accent4"/>
            </a:solidFill>
            <a:miter/>
            <a:tailEnd type="triangle"/>
          </a:ln>
        </p:spPr>
        <p:txBody>
          <a:bodyPr lIns="45719" rIns="45719"/>
          <a:lstStyle/>
          <a:p>
            <a:pPr algn="ctr" defTabSz="821530">
              <a:defRPr sz="3200"/>
            </a:pPr>
            <a:endParaRPr/>
          </a:p>
        </p:txBody>
      </p:sp>
      <p:sp>
        <p:nvSpPr>
          <p:cNvPr id="1526" name="Shape 1526"/>
          <p:cNvSpPr/>
          <p:nvPr/>
        </p:nvSpPr>
        <p:spPr>
          <a:xfrm>
            <a:off x="4237039" y="660400"/>
            <a:ext cx="4718051" cy="8026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4000" b="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集成</a:t>
            </a:r>
          </a:p>
        </p:txBody>
      </p:sp>
      <p:sp>
        <p:nvSpPr>
          <p:cNvPr id="1527" name="Shape 1527"/>
          <p:cNvSpPr/>
          <p:nvPr/>
        </p:nvSpPr>
        <p:spPr>
          <a:xfrm>
            <a:off x="-692371" y="5331848"/>
            <a:ext cx="26692136" cy="7276979"/>
          </a:xfrm>
          <a:prstGeom prst="rect">
            <a:avLst/>
          </a:prstGeom>
          <a:solidFill>
            <a:srgbClr val="000000">
              <a:alpha val="39137"/>
            </a:srgbClr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1528" name="Shape 1528"/>
          <p:cNvSpPr/>
          <p:nvPr/>
        </p:nvSpPr>
        <p:spPr>
          <a:xfrm>
            <a:off x="7359796" y="8247888"/>
            <a:ext cx="10587802" cy="19329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500棵决策树集成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1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3" presetClass="entr" presetSubtype="32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4" grpId="2" animBg="1" advAuto="0"/>
      <p:bldP spid="1410" grpId="3" animBg="1" advAuto="0"/>
      <p:bldP spid="1446" grpId="1" animBg="1" advAuto="0"/>
      <p:bldP spid="1482" grpId="4" animBg="1" advAuto="0"/>
      <p:bldP spid="1483" grpId="5" animBg="1" advAuto="0"/>
      <p:bldP spid="1519" grpId="6" animBg="1" advAuto="0"/>
      <p:bldP spid="1527" grpId="7" animBg="1" advAuto="0"/>
      <p:bldP spid="1528" grpId="8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0" name="image8.png" descr="100 &#10;200 &#10;trees &#10;400 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0039" y="3666533"/>
            <a:ext cx="11582401" cy="9555166"/>
          </a:xfrm>
          <a:prstGeom prst="rect">
            <a:avLst/>
          </a:prstGeom>
          <a:ln w="12700">
            <a:miter lim="400000"/>
          </a:ln>
        </p:spPr>
      </p:pic>
      <p:sp>
        <p:nvSpPr>
          <p:cNvPr id="1531" name="Shape 1531"/>
          <p:cNvSpPr/>
          <p:nvPr/>
        </p:nvSpPr>
        <p:spPr>
          <a:xfrm>
            <a:off x="13083877" y="3851331"/>
            <a:ext cx="11582401" cy="37134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indent="342900">
              <a:defRPr sz="5600" b="0">
                <a:solidFill>
                  <a:srgbClr val="FFA734"/>
                </a:solidFill>
                <a:latin typeface="Lato Light"/>
                <a:ea typeface="Lato Light"/>
                <a:cs typeface="Lato Light"/>
                <a:sym typeface="Lato Light"/>
              </a:defRPr>
            </a:pPr>
            <a:r>
              <a:t>2010-2017 </a:t>
            </a: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基金指标数据集(季度)</a:t>
            </a:r>
            <a:endParaRPr>
              <a:solidFill>
                <a:srgbClr val="0D0D0D"/>
              </a:solidFill>
            </a:endParaRPr>
          </a:p>
          <a:p>
            <a:pPr indent="342900">
              <a:defRPr b="0">
                <a:solidFill>
                  <a:srgbClr val="0D0D0D"/>
                </a:solidFill>
                <a:latin typeface="Lato Light"/>
                <a:ea typeface="Lato Light"/>
                <a:cs typeface="Lato Light"/>
                <a:sym typeface="Lato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清洗后： 共</a:t>
            </a:r>
            <a:r>
              <a:t>46785</a:t>
            </a: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条 </a:t>
            </a:r>
          </a:p>
          <a:p>
            <a:pPr indent="342900">
              <a:defRPr b="0">
                <a:solidFill>
                  <a:srgbClr val="0D0D0D"/>
                </a:solidFill>
                <a:latin typeface="Lato Light"/>
                <a:ea typeface="Lato Light"/>
                <a:cs typeface="Lato Light"/>
                <a:sym typeface="Lato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               正例（优秀基金）</a:t>
            </a:r>
            <a:r>
              <a:t>2321</a:t>
            </a: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条 </a:t>
            </a:r>
          </a:p>
          <a:p>
            <a:pPr lvl="5">
              <a:defRPr b="0">
                <a:solidFill>
                  <a:srgbClr val="0D0D0D"/>
                </a:solidFill>
                <a:latin typeface="Lato Light"/>
                <a:ea typeface="Lato Light"/>
                <a:cs typeface="Lato Light"/>
                <a:sym typeface="Lato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负例（优秀基金）</a:t>
            </a:r>
            <a:r>
              <a:t>44564</a:t>
            </a: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条 </a:t>
            </a:r>
          </a:p>
          <a:p>
            <a:pPr indent="342900">
              <a:defRPr b="0">
                <a:solidFill>
                  <a:srgbClr val="0D0D0D"/>
                </a:solidFill>
                <a:latin typeface="Lato Light"/>
                <a:ea typeface="Lato Light"/>
                <a:cs typeface="Lato Light"/>
                <a:sym typeface="Lato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数据再平衡：共</a:t>
            </a:r>
            <a:r>
              <a:t>83825</a:t>
            </a: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条  正例</a:t>
            </a:r>
            <a:r>
              <a:t> 39457</a:t>
            </a: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条</a:t>
            </a:r>
          </a:p>
        </p:txBody>
      </p:sp>
      <p:sp>
        <p:nvSpPr>
          <p:cNvPr id="1532" name="Shape 1532"/>
          <p:cNvSpPr/>
          <p:nvPr/>
        </p:nvSpPr>
        <p:spPr>
          <a:xfrm>
            <a:off x="13157370" y="11557412"/>
            <a:ext cx="4875215" cy="1452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indent="342900">
              <a:defRPr b="0">
                <a:solidFill>
                  <a:srgbClr val="0D0D0D"/>
                </a:solidFill>
                <a:latin typeface="Lato Light"/>
                <a:ea typeface="Lato Light"/>
                <a:cs typeface="Lato Light"/>
                <a:sym typeface="Lato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查准率 ：</a:t>
            </a:r>
            <a:r>
              <a:t>97.9%</a:t>
            </a:r>
            <a:endParaRPr sz="7200"/>
          </a:p>
          <a:p>
            <a:pPr indent="342900">
              <a:defRPr b="0">
                <a:solidFill>
                  <a:srgbClr val="0D0D0D"/>
                </a:solidFill>
                <a:latin typeface="Lato Light"/>
                <a:ea typeface="Lato Light"/>
                <a:cs typeface="Lato Light"/>
                <a:sym typeface="Lato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查全率 ：</a:t>
            </a:r>
            <a:r>
              <a:t>100%</a:t>
            </a:r>
          </a:p>
        </p:txBody>
      </p:sp>
      <p:sp>
        <p:nvSpPr>
          <p:cNvPr id="1533" name="Shape 1533"/>
          <p:cNvSpPr/>
          <p:nvPr/>
        </p:nvSpPr>
        <p:spPr>
          <a:xfrm>
            <a:off x="13093870" y="7867265"/>
            <a:ext cx="4875215" cy="20243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indent="342900">
              <a:defRPr sz="5600" b="0">
                <a:solidFill>
                  <a:srgbClr val="FFA734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defRPr>
                <a:latin typeface="Lato Light"/>
                <a:ea typeface="Lato Light"/>
                <a:cs typeface="Lato Light"/>
                <a:sym typeface="Lato Light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混淆矩阵</a:t>
            </a:r>
          </a:p>
        </p:txBody>
      </p:sp>
      <p:graphicFrame>
        <p:nvGraphicFramePr>
          <p:cNvPr id="1534" name="Table 1534"/>
          <p:cNvGraphicFramePr/>
          <p:nvPr/>
        </p:nvGraphicFramePr>
        <p:xfrm>
          <a:off x="13565368" y="9000610"/>
          <a:ext cx="10112378" cy="2449596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528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73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28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73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6532">
                <a:tc>
                  <a:txBody>
                    <a:bodyPr/>
                    <a:lstStyle/>
                    <a:p>
                      <a:pPr algn="l" defTabSz="3654426">
                        <a:defRPr sz="3600" b="0">
                          <a:solidFill>
                            <a:srgbClr val="0D0D0D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defRPr>
                      </a:pPr>
                      <a:endParaRPr/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3654426">
                        <a:defRPr sz="1800" b="0"/>
                      </a:pPr>
                      <a:r>
                        <a:rPr sz="3600">
                          <a:solidFill>
                            <a:srgbClr val="0D0D0D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负例</a:t>
                      </a:r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3654426">
                        <a:defRPr sz="1800" b="0"/>
                      </a:pPr>
                      <a:r>
                        <a:rPr sz="3600">
                          <a:solidFill>
                            <a:srgbClr val="0D0D0D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正例</a:t>
                      </a:r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3654426">
                        <a:defRPr sz="1800" b="0"/>
                      </a:pPr>
                      <a:r>
                        <a:rPr sz="3600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Error Rate</a:t>
                      </a:r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6532">
                <a:tc>
                  <a:txBody>
                    <a:bodyPr/>
                    <a:lstStyle/>
                    <a:p>
                      <a:pPr algn="l" defTabSz="3654426">
                        <a:defRPr sz="1800" b="0"/>
                      </a:pPr>
                      <a:r>
                        <a:rPr sz="3600">
                          <a:solidFill>
                            <a:srgbClr val="0D0D0D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负例</a:t>
                      </a:r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3654426">
                        <a:defRPr sz="1800" b="0"/>
                      </a:pPr>
                      <a:r>
                        <a:rPr sz="3600">
                          <a:solidFill>
                            <a:srgbClr val="0D0D0D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30399</a:t>
                      </a:r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3654426">
                        <a:defRPr sz="1800" b="0"/>
                      </a:pPr>
                      <a:r>
                        <a:rPr sz="3600">
                          <a:solidFill>
                            <a:srgbClr val="0D0D0D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521</a:t>
                      </a:r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3654426">
                        <a:defRPr sz="1800" b="0"/>
                      </a:pPr>
                      <a:r>
                        <a:rPr sz="3600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0.016977</a:t>
                      </a:r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6532">
                <a:tc>
                  <a:txBody>
                    <a:bodyPr/>
                    <a:lstStyle/>
                    <a:p>
                      <a:pPr algn="l" defTabSz="3654426">
                        <a:defRPr sz="1800" b="0"/>
                      </a:pPr>
                      <a:r>
                        <a:rPr sz="3600">
                          <a:solidFill>
                            <a:srgbClr val="0D0D0D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正例</a:t>
                      </a:r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3654426">
                        <a:defRPr sz="1800" b="0"/>
                      </a:pPr>
                      <a:r>
                        <a:rPr sz="3600">
                          <a:solidFill>
                            <a:srgbClr val="0D0D0D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0</a:t>
                      </a:r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3654426">
                        <a:defRPr sz="1800" b="0"/>
                      </a:pPr>
                      <a:r>
                        <a:rPr sz="3600">
                          <a:solidFill>
                            <a:srgbClr val="0D0D0D"/>
                          </a:solidFill>
                          <a:latin typeface="微软雅黑"/>
                          <a:ea typeface="微软雅黑"/>
                          <a:cs typeface="微软雅黑"/>
                          <a:sym typeface="微软雅黑"/>
                        </a:rPr>
                        <a:t>27426</a:t>
                      </a:r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3654426">
                        <a:defRPr sz="1800" b="0"/>
                      </a:pPr>
                      <a:r>
                        <a:rPr sz="3600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0</a:t>
                      </a:r>
                    </a:p>
                  </a:txBody>
                  <a:tcPr marL="22861" marR="22861" marT="22861" marB="22861" horzOverflow="overflow">
                    <a:lnL w="25400">
                      <a:solidFill>
                        <a:srgbClr val="000000"/>
                      </a:solidFill>
                    </a:lnL>
                    <a:lnR w="25400">
                      <a:solidFill>
                        <a:srgbClr val="000000"/>
                      </a:solidFill>
                    </a:lnR>
                    <a:lnT w="25400">
                      <a:solidFill>
                        <a:srgbClr val="000000"/>
                      </a:solidFill>
                    </a:lnT>
                    <a:lnB w="254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540" name="Group 1540" descr="组合 55"/>
          <p:cNvGrpSpPr/>
          <p:nvPr/>
        </p:nvGrpSpPr>
        <p:grpSpPr>
          <a:xfrm>
            <a:off x="-1371685" y="-1350879"/>
            <a:ext cx="4575046" cy="4575046"/>
            <a:chOff x="0" y="0"/>
            <a:chExt cx="4575044" cy="4575044"/>
          </a:xfrm>
        </p:grpSpPr>
        <p:sp>
          <p:nvSpPr>
            <p:cNvPr id="1535" name="Shape 1535" descr="圆: 空心 56"/>
            <p:cNvSpPr/>
            <p:nvPr/>
          </p:nvSpPr>
          <p:spPr>
            <a:xfrm rot="10800000">
              <a:off x="0" y="0"/>
              <a:ext cx="4575045" cy="45750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956" y="10800"/>
                  </a:moveTo>
                  <a:cubicBezTo>
                    <a:pt x="2956" y="15132"/>
                    <a:pt x="6468" y="18644"/>
                    <a:pt x="10800" y="18644"/>
                  </a:cubicBezTo>
                  <a:cubicBezTo>
                    <a:pt x="15132" y="18644"/>
                    <a:pt x="18644" y="15132"/>
                    <a:pt x="18644" y="10800"/>
                  </a:cubicBezTo>
                  <a:cubicBezTo>
                    <a:pt x="18644" y="6468"/>
                    <a:pt x="15132" y="2956"/>
                    <a:pt x="10800" y="2956"/>
                  </a:cubicBezTo>
                  <a:cubicBezTo>
                    <a:pt x="6468" y="2956"/>
                    <a:pt x="2956" y="6468"/>
                    <a:pt x="2956" y="108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1539" name="Group 1539" descr="组合 57"/>
            <p:cNvGrpSpPr/>
            <p:nvPr/>
          </p:nvGrpSpPr>
          <p:grpSpPr>
            <a:xfrm>
              <a:off x="1506069" y="1506070"/>
              <a:ext cx="1562909" cy="1562907"/>
              <a:chOff x="0" y="0"/>
              <a:chExt cx="1562908" cy="1562906"/>
            </a:xfrm>
          </p:grpSpPr>
          <p:sp>
            <p:nvSpPr>
              <p:cNvPr id="1536" name="Shape 1536" descr="矩形 58"/>
              <p:cNvSpPr/>
              <p:nvPr/>
            </p:nvSpPr>
            <p:spPr>
              <a:xfrm rot="10800000">
                <a:off x="1230811" y="2046"/>
                <a:ext cx="332097" cy="1560861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37" name="Shape 1537" descr="矩形 59"/>
              <p:cNvSpPr/>
              <p:nvPr/>
            </p:nvSpPr>
            <p:spPr>
              <a:xfrm rot="5400000">
                <a:off x="615407" y="615402"/>
                <a:ext cx="332097" cy="1562907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38" name="Shape 1538" descr="矩形 61"/>
              <p:cNvSpPr/>
              <p:nvPr/>
            </p:nvSpPr>
            <p:spPr>
              <a:xfrm rot="18900000">
                <a:off x="615405" y="-157641"/>
                <a:ext cx="332097" cy="187818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541" name="Shape 1541" descr="分点上标题"/>
          <p:cNvSpPr/>
          <p:nvPr/>
        </p:nvSpPr>
        <p:spPr>
          <a:xfrm>
            <a:off x="3256350" y="1417349"/>
            <a:ext cx="16372793" cy="20624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10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>
                <a:solidFill>
                  <a:srgbClr val="FFA734"/>
                </a:solidFill>
              </a:rPr>
              <a:t>随机森林</a:t>
            </a:r>
            <a:r>
              <a:rPr>
                <a:solidFill>
                  <a:srgbClr val="000000"/>
                </a:solidFill>
              </a:rPr>
              <a:t>训练过程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3" name="image7.png" descr="MktPoffolioAvgReturn &#10;Sharpe &#10;AvgReturn &#10;CLStkSlct &#10;StdReturn &#10;Alpha &#10;TMStkSlct &#10;CLTiming &#10;Treynor &#10;TMTiming &#10;Beta &#10;CLBullTiming &#10;CLBearTiming &#10;StdReturn &#10;Sharpe &#10;MktPortfolioAvgReturn &#10;TMTiming &#10;CLBearTiming &#10;Beta &#10;CLBullTiming &#10;CLTiming &#10;AvgReturn &#10;TMStkSlct &#10;Alpha &#10;CLStkSlct &#10;Treynor &#10;80 100 120 140 &#10;MeanDecreaseAccuracy &#10;o &#10;1000 &#10;MeanDecreaseGini 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8430" y="3328030"/>
            <a:ext cx="16030578" cy="10380663"/>
          </a:xfrm>
          <a:prstGeom prst="rect">
            <a:avLst/>
          </a:prstGeom>
          <a:ln w="12700">
            <a:miter lim="400000"/>
          </a:ln>
        </p:spPr>
      </p:pic>
      <p:sp>
        <p:nvSpPr>
          <p:cNvPr id="1544" name="Shape 1544"/>
          <p:cNvSpPr/>
          <p:nvPr/>
        </p:nvSpPr>
        <p:spPr>
          <a:xfrm>
            <a:off x="18303143" y="3946901"/>
            <a:ext cx="6402389" cy="8044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4800" b="0"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指标重要性</a:t>
            </a:r>
          </a:p>
          <a:p>
            <a:pPr>
              <a:defRPr sz="4800" b="0">
                <a:solidFill>
                  <a:srgbClr val="0D0D0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>
              <a:latin typeface="微软雅黑"/>
              <a:ea typeface="微软雅黑"/>
              <a:cs typeface="微软雅黑"/>
              <a:sym typeface="微软雅黑"/>
            </a:endParaRPr>
          </a:p>
          <a:p>
            <a:pPr>
              <a:buSzPct val="100000"/>
              <a:buFont typeface="Arial"/>
              <a:buChar char="•"/>
              <a:defRPr sz="48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平均收益率</a:t>
            </a:r>
          </a:p>
          <a:p>
            <a:pPr>
              <a:buSzPct val="100000"/>
              <a:buFont typeface="Arial"/>
              <a:buChar char="•"/>
              <a:defRPr sz="48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标准差</a:t>
            </a:r>
          </a:p>
          <a:p>
            <a:pPr>
              <a:buSzPct val="100000"/>
              <a:buFont typeface="Arial"/>
              <a:buChar char="•"/>
              <a:defRPr sz="48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夏普</a:t>
            </a:r>
          </a:p>
          <a:p>
            <a:pPr>
              <a:buSzPct val="100000"/>
              <a:buFont typeface="Arial"/>
              <a:buChar char="•"/>
              <a:defRPr sz="48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市场组合收益率</a:t>
            </a:r>
          </a:p>
          <a:p>
            <a:pPr>
              <a:buSzPct val="100000"/>
              <a:buFont typeface="Arial"/>
              <a:buChar char="•"/>
              <a:defRPr sz="48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beta</a:t>
            </a:r>
          </a:p>
          <a:p>
            <a:pPr>
              <a:buSzPct val="100000"/>
              <a:buFont typeface="Arial"/>
              <a:buChar char="•"/>
              <a:defRPr sz="4800" b="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alpha</a:t>
            </a:r>
          </a:p>
          <a:p>
            <a:pPr>
              <a:defRPr sz="4800" b="0">
                <a:solidFill>
                  <a:srgbClr val="0D0D0D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1550" name="Group 1550" descr="组合 55"/>
          <p:cNvGrpSpPr/>
          <p:nvPr/>
        </p:nvGrpSpPr>
        <p:grpSpPr>
          <a:xfrm>
            <a:off x="-1371685" y="-1350879"/>
            <a:ext cx="4575046" cy="4575046"/>
            <a:chOff x="0" y="0"/>
            <a:chExt cx="4575044" cy="4575044"/>
          </a:xfrm>
        </p:grpSpPr>
        <p:sp>
          <p:nvSpPr>
            <p:cNvPr id="1545" name="Shape 1545" descr="圆: 空心 56"/>
            <p:cNvSpPr/>
            <p:nvPr/>
          </p:nvSpPr>
          <p:spPr>
            <a:xfrm rot="10800000">
              <a:off x="0" y="0"/>
              <a:ext cx="4575045" cy="45750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956" y="10800"/>
                  </a:moveTo>
                  <a:cubicBezTo>
                    <a:pt x="2956" y="15132"/>
                    <a:pt x="6468" y="18644"/>
                    <a:pt x="10800" y="18644"/>
                  </a:cubicBezTo>
                  <a:cubicBezTo>
                    <a:pt x="15132" y="18644"/>
                    <a:pt x="18644" y="15132"/>
                    <a:pt x="18644" y="10800"/>
                  </a:cubicBezTo>
                  <a:cubicBezTo>
                    <a:pt x="18644" y="6468"/>
                    <a:pt x="15132" y="2956"/>
                    <a:pt x="10800" y="2956"/>
                  </a:cubicBezTo>
                  <a:cubicBezTo>
                    <a:pt x="6468" y="2956"/>
                    <a:pt x="2956" y="6468"/>
                    <a:pt x="2956" y="108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1549" name="Group 1549" descr="组合 57"/>
            <p:cNvGrpSpPr/>
            <p:nvPr/>
          </p:nvGrpSpPr>
          <p:grpSpPr>
            <a:xfrm>
              <a:off x="1506069" y="1506070"/>
              <a:ext cx="1562909" cy="1562907"/>
              <a:chOff x="0" y="0"/>
              <a:chExt cx="1562908" cy="1562906"/>
            </a:xfrm>
          </p:grpSpPr>
          <p:sp>
            <p:nvSpPr>
              <p:cNvPr id="1546" name="Shape 1546" descr="矩形 58"/>
              <p:cNvSpPr/>
              <p:nvPr/>
            </p:nvSpPr>
            <p:spPr>
              <a:xfrm rot="10800000">
                <a:off x="1230811" y="2046"/>
                <a:ext cx="332097" cy="1560861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47" name="Shape 1547" descr="矩形 59"/>
              <p:cNvSpPr/>
              <p:nvPr/>
            </p:nvSpPr>
            <p:spPr>
              <a:xfrm rot="5400000">
                <a:off x="615407" y="615402"/>
                <a:ext cx="332097" cy="1562907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48" name="Shape 1548" descr="矩形 61"/>
              <p:cNvSpPr/>
              <p:nvPr/>
            </p:nvSpPr>
            <p:spPr>
              <a:xfrm rot="18900000">
                <a:off x="615405" y="-157641"/>
                <a:ext cx="332097" cy="187818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551" name="Shape 1551" descr="分点上标题"/>
          <p:cNvSpPr/>
          <p:nvPr/>
        </p:nvSpPr>
        <p:spPr>
          <a:xfrm>
            <a:off x="3256350" y="1417349"/>
            <a:ext cx="16372793" cy="20624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106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>
                <a:solidFill>
                  <a:srgbClr val="FFA734"/>
                </a:solidFill>
              </a:rPr>
              <a:t>随机森林</a:t>
            </a:r>
            <a:r>
              <a:rPr>
                <a:solidFill>
                  <a:srgbClr val="000000"/>
                </a:solidFill>
              </a:rPr>
              <a:t>训练过程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roup 307"/>
          <p:cNvGrpSpPr/>
          <p:nvPr/>
        </p:nvGrpSpPr>
        <p:grpSpPr>
          <a:xfrm>
            <a:off x="21480515" y="1552160"/>
            <a:ext cx="982280" cy="4081079"/>
            <a:chOff x="0" y="0"/>
            <a:chExt cx="982279" cy="4081078"/>
          </a:xfrm>
        </p:grpSpPr>
        <p:sp>
          <p:nvSpPr>
            <p:cNvPr id="283" name="Shape 283" descr="椭圆 5"/>
            <p:cNvSpPr/>
            <p:nvPr/>
          </p:nvSpPr>
          <p:spPr>
            <a:xfrm rot="16200000">
              <a:off x="1" y="3941378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4" name="Shape 284" descr="椭圆 6"/>
            <p:cNvSpPr/>
            <p:nvPr/>
          </p:nvSpPr>
          <p:spPr>
            <a:xfrm rot="16200000">
              <a:off x="0" y="3503448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5" name="Shape 285" descr="椭圆 7"/>
            <p:cNvSpPr/>
            <p:nvPr/>
          </p:nvSpPr>
          <p:spPr>
            <a:xfrm rot="16200000">
              <a:off x="0" y="3065518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6" name="Shape 286" descr="椭圆 8"/>
            <p:cNvSpPr/>
            <p:nvPr/>
          </p:nvSpPr>
          <p:spPr>
            <a:xfrm rot="16200000">
              <a:off x="0" y="2627587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Shape 287" descr="椭圆 9"/>
            <p:cNvSpPr/>
            <p:nvPr/>
          </p:nvSpPr>
          <p:spPr>
            <a:xfrm rot="16200000">
              <a:off x="0" y="2189656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8" name="Shape 288" descr="椭圆 10"/>
            <p:cNvSpPr/>
            <p:nvPr/>
          </p:nvSpPr>
          <p:spPr>
            <a:xfrm rot="16200000">
              <a:off x="0" y="1751724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9" name="Shape 289" descr="椭圆 11"/>
            <p:cNvSpPr/>
            <p:nvPr/>
          </p:nvSpPr>
          <p:spPr>
            <a:xfrm rot="16200000">
              <a:off x="0" y="1313794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0" name="Shape 290" descr="椭圆 12"/>
            <p:cNvSpPr/>
            <p:nvPr/>
          </p:nvSpPr>
          <p:spPr>
            <a:xfrm rot="16200000">
              <a:off x="0" y="875863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1" name="Shape 291" descr="椭圆 13"/>
            <p:cNvSpPr/>
            <p:nvPr/>
          </p:nvSpPr>
          <p:spPr>
            <a:xfrm rot="16200000">
              <a:off x="0" y="437931"/>
              <a:ext cx="139700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2" name="Shape 292" descr="椭圆 14"/>
            <p:cNvSpPr/>
            <p:nvPr/>
          </p:nvSpPr>
          <p:spPr>
            <a:xfrm rot="16200000">
              <a:off x="0" y="0"/>
              <a:ext cx="139700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3" name="Shape 293" descr="椭圆 15"/>
            <p:cNvSpPr/>
            <p:nvPr/>
          </p:nvSpPr>
          <p:spPr>
            <a:xfrm rot="16200000">
              <a:off x="421290" y="3065518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 294" descr="椭圆 16"/>
            <p:cNvSpPr/>
            <p:nvPr/>
          </p:nvSpPr>
          <p:spPr>
            <a:xfrm rot="16200000">
              <a:off x="421290" y="2627587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5" name="Shape 295" descr="椭圆 17"/>
            <p:cNvSpPr/>
            <p:nvPr/>
          </p:nvSpPr>
          <p:spPr>
            <a:xfrm rot="16200000">
              <a:off x="421290" y="2189656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6" name="Shape 296" descr="椭圆 18"/>
            <p:cNvSpPr/>
            <p:nvPr/>
          </p:nvSpPr>
          <p:spPr>
            <a:xfrm rot="16200000">
              <a:off x="421290" y="175172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Shape 297" descr="椭圆 19"/>
            <p:cNvSpPr/>
            <p:nvPr/>
          </p:nvSpPr>
          <p:spPr>
            <a:xfrm rot="16200000">
              <a:off x="421290" y="131379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 298" descr="椭圆 20"/>
            <p:cNvSpPr/>
            <p:nvPr/>
          </p:nvSpPr>
          <p:spPr>
            <a:xfrm rot="16200000">
              <a:off x="421290" y="875863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9" name="Shape 299" descr="椭圆 21"/>
            <p:cNvSpPr/>
            <p:nvPr/>
          </p:nvSpPr>
          <p:spPr>
            <a:xfrm rot="16200000">
              <a:off x="421290" y="437931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Shape 300" descr="椭圆 22"/>
            <p:cNvSpPr/>
            <p:nvPr/>
          </p:nvSpPr>
          <p:spPr>
            <a:xfrm rot="16200000">
              <a:off x="421290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 301" descr="椭圆 23"/>
            <p:cNvSpPr/>
            <p:nvPr/>
          </p:nvSpPr>
          <p:spPr>
            <a:xfrm rot="16200000">
              <a:off x="842579" y="2189656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2" name="Shape 302" descr="椭圆 24"/>
            <p:cNvSpPr/>
            <p:nvPr/>
          </p:nvSpPr>
          <p:spPr>
            <a:xfrm rot="16200000">
              <a:off x="842579" y="175172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3" name="Shape 303" descr="椭圆 25"/>
            <p:cNvSpPr/>
            <p:nvPr/>
          </p:nvSpPr>
          <p:spPr>
            <a:xfrm rot="16200000">
              <a:off x="842579" y="1313794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 304" descr="椭圆 26"/>
            <p:cNvSpPr/>
            <p:nvPr/>
          </p:nvSpPr>
          <p:spPr>
            <a:xfrm rot="16200000">
              <a:off x="842579" y="875863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5" name="Shape 305" descr="椭圆 27"/>
            <p:cNvSpPr/>
            <p:nvPr/>
          </p:nvSpPr>
          <p:spPr>
            <a:xfrm rot="16200000">
              <a:off x="842579" y="437931"/>
              <a:ext cx="139701" cy="1397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6" name="Shape 306" descr="椭圆 28"/>
            <p:cNvSpPr/>
            <p:nvPr/>
          </p:nvSpPr>
          <p:spPr>
            <a:xfrm rot="16200000">
              <a:off x="842579" y="0"/>
              <a:ext cx="139701" cy="13970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08" name="Shape 308" descr="文本框 29"/>
          <p:cNvSpPr/>
          <p:nvPr/>
        </p:nvSpPr>
        <p:spPr>
          <a:xfrm>
            <a:off x="1461155" y="641567"/>
            <a:ext cx="8224859" cy="63804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tIns="91439" bIns="91439">
            <a:spAutoFit/>
          </a:bodyPr>
          <a:lstStyle>
            <a:lvl1pPr>
              <a:defRPr sz="40000" b="0">
                <a:solidFill>
                  <a:schemeClr val="accent4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r>
              <a:t>One</a:t>
            </a:r>
          </a:p>
        </p:txBody>
      </p:sp>
      <p:grpSp>
        <p:nvGrpSpPr>
          <p:cNvPr id="324" name="Group 324" descr="组合 30"/>
          <p:cNvGrpSpPr/>
          <p:nvPr/>
        </p:nvGrpSpPr>
        <p:grpSpPr>
          <a:xfrm>
            <a:off x="20053219" y="11675369"/>
            <a:ext cx="2347459" cy="940685"/>
            <a:chOff x="0" y="12699"/>
            <a:chExt cx="2347458" cy="940684"/>
          </a:xfrm>
        </p:grpSpPr>
        <p:sp>
          <p:nvSpPr>
            <p:cNvPr id="309" name="Shape 309" descr="文本框 31"/>
            <p:cNvSpPr/>
            <p:nvPr/>
          </p:nvSpPr>
          <p:spPr>
            <a:xfrm rot="16200000">
              <a:off x="199948" y="-187249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10" name="Shape 310" descr="文本框 32"/>
            <p:cNvSpPr/>
            <p:nvPr/>
          </p:nvSpPr>
          <p:spPr>
            <a:xfrm rot="16200000">
              <a:off x="612364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11" name="Shape 311" descr="文本框 33"/>
            <p:cNvSpPr/>
            <p:nvPr/>
          </p:nvSpPr>
          <p:spPr>
            <a:xfrm rot="16200000">
              <a:off x="101438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12" name="Shape 312" descr="文本框 34"/>
            <p:cNvSpPr/>
            <p:nvPr/>
          </p:nvSpPr>
          <p:spPr>
            <a:xfrm rot="16200000">
              <a:off x="141640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13" name="Shape 313" descr="文本框 35"/>
            <p:cNvSpPr/>
            <p:nvPr/>
          </p:nvSpPr>
          <p:spPr>
            <a:xfrm rot="16200000">
              <a:off x="181842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14" name="Shape 314" descr="文本框 36"/>
            <p:cNvSpPr/>
            <p:nvPr/>
          </p:nvSpPr>
          <p:spPr>
            <a:xfrm rot="16200000">
              <a:off x="21034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15" name="Shape 315" descr="文本框 37"/>
            <p:cNvSpPr/>
            <p:nvPr/>
          </p:nvSpPr>
          <p:spPr>
            <a:xfrm rot="16200000">
              <a:off x="61236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16" name="Shape 316" descr="文本框 38"/>
            <p:cNvSpPr/>
            <p:nvPr/>
          </p:nvSpPr>
          <p:spPr>
            <a:xfrm rot="16200000">
              <a:off x="101438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17" name="Shape 317" descr="文本框 39"/>
            <p:cNvSpPr/>
            <p:nvPr/>
          </p:nvSpPr>
          <p:spPr>
            <a:xfrm rot="16200000">
              <a:off x="141640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18" name="Shape 318" descr="文本框 40"/>
            <p:cNvSpPr/>
            <p:nvPr/>
          </p:nvSpPr>
          <p:spPr>
            <a:xfrm rot="16200000">
              <a:off x="181842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19" name="Shape 319" descr="文本框 41"/>
            <p:cNvSpPr/>
            <p:nvPr/>
          </p:nvSpPr>
          <p:spPr>
            <a:xfrm rot="16200000">
              <a:off x="21034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20" name="Shape 320" descr="文本框 42"/>
            <p:cNvSpPr/>
            <p:nvPr/>
          </p:nvSpPr>
          <p:spPr>
            <a:xfrm rot="16200000">
              <a:off x="61236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21" name="Shape 321" descr="文本框 43"/>
            <p:cNvSpPr/>
            <p:nvPr/>
          </p:nvSpPr>
          <p:spPr>
            <a:xfrm rot="16200000">
              <a:off x="101438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22" name="Shape 322" descr="文本框 44"/>
            <p:cNvSpPr/>
            <p:nvPr/>
          </p:nvSpPr>
          <p:spPr>
            <a:xfrm rot="16200000">
              <a:off x="141640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23" name="Shape 323" descr="文本框 45"/>
            <p:cNvSpPr/>
            <p:nvPr/>
          </p:nvSpPr>
          <p:spPr>
            <a:xfrm rot="16200000">
              <a:off x="181842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</p:grpSp>
      <p:sp>
        <p:nvSpPr>
          <p:cNvPr id="325" name="Shape 325" descr="矩形 47"/>
          <p:cNvSpPr/>
          <p:nvPr/>
        </p:nvSpPr>
        <p:spPr>
          <a:xfrm>
            <a:off x="1461155" y="8368738"/>
            <a:ext cx="13818533" cy="3197593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8800" b="0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产品简述</a:t>
            </a:r>
          </a:p>
          <a:p>
            <a:pPr>
              <a:defRPr sz="8800" b="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pPr>
            <a:r>
              <a:t>Product Description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 descr="弧形 2"/>
          <p:cNvSpPr/>
          <p:nvPr/>
        </p:nvSpPr>
        <p:spPr>
          <a:xfrm>
            <a:off x="6538997" y="1941314"/>
            <a:ext cx="9295901" cy="9160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42" h="21034" extrusionOk="0">
                <a:moveTo>
                  <a:pt x="21042" y="11467"/>
                </a:moveTo>
                <a:cubicBezTo>
                  <a:pt x="20424" y="17344"/>
                  <a:pt x="15226" y="21600"/>
                  <a:pt x="9432" y="20973"/>
                </a:cubicBezTo>
                <a:cubicBezTo>
                  <a:pt x="3638" y="20346"/>
                  <a:pt x="-558" y="15074"/>
                  <a:pt x="60" y="9197"/>
                </a:cubicBezTo>
                <a:cubicBezTo>
                  <a:pt x="522" y="4805"/>
                  <a:pt x="3596" y="1152"/>
                  <a:pt x="7800" y="0"/>
                </a:cubicBezTo>
              </a:path>
            </a:pathLst>
          </a:custGeom>
          <a:ln w="304800">
            <a:solidFill>
              <a:schemeClr val="accent4"/>
            </a:solidFill>
            <a:miter/>
            <a:headEnd type="oval"/>
            <a:tailEnd type="stealth"/>
          </a:ln>
        </p:spPr>
        <p:txBody>
          <a:bodyPr tIns="91439" bIns="91439" anchor="ctr"/>
          <a:lstStyle/>
          <a:p>
            <a:pPr algn="ctr">
              <a:defRPr>
                <a:solidFill>
                  <a:schemeClr val="accent4"/>
                </a:solidFill>
              </a:defRPr>
            </a:pPr>
            <a:endParaRPr/>
          </a:p>
        </p:txBody>
      </p:sp>
      <p:sp>
        <p:nvSpPr>
          <p:cNvPr id="328" name="Shape 328" descr="矩形 3"/>
          <p:cNvSpPr/>
          <p:nvPr/>
        </p:nvSpPr>
        <p:spPr>
          <a:xfrm>
            <a:off x="7982001" y="3640194"/>
            <a:ext cx="7447383" cy="60502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ctr">
              <a:defRPr sz="17600" b="0">
                <a:solidFill>
                  <a:srgbClr val="FFA734"/>
                </a:solidFill>
                <a:latin typeface="Impact"/>
                <a:ea typeface="Impact"/>
                <a:cs typeface="Impact"/>
                <a:sym typeface="Impact"/>
              </a:defRPr>
            </a:pPr>
            <a:r>
              <a:t>FOF</a:t>
            </a:r>
          </a:p>
          <a:p>
            <a:pPr algn="ctr">
              <a:defRPr sz="17600" b="0">
                <a:solidFill>
                  <a:srgbClr val="FFA734"/>
                </a:solidFill>
                <a:latin typeface="Impact"/>
                <a:ea typeface="Impact"/>
                <a:cs typeface="Impact"/>
                <a:sym typeface="Impact"/>
              </a:defRPr>
            </a:pPr>
            <a:r>
              <a:t>优势</a:t>
            </a:r>
          </a:p>
        </p:txBody>
      </p:sp>
      <p:grpSp>
        <p:nvGrpSpPr>
          <p:cNvPr id="344" name="Group 344" descr="组合 4"/>
          <p:cNvGrpSpPr/>
          <p:nvPr/>
        </p:nvGrpSpPr>
        <p:grpSpPr>
          <a:xfrm>
            <a:off x="12709345" y="11688707"/>
            <a:ext cx="2347459" cy="940685"/>
            <a:chOff x="0" y="12699"/>
            <a:chExt cx="2347458" cy="940684"/>
          </a:xfrm>
        </p:grpSpPr>
        <p:sp>
          <p:nvSpPr>
            <p:cNvPr id="329" name="Shape 329" descr="文本框 5"/>
            <p:cNvSpPr/>
            <p:nvPr/>
          </p:nvSpPr>
          <p:spPr>
            <a:xfrm rot="16200000">
              <a:off x="199948" y="-187249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30" name="Shape 330" descr="文本框 6"/>
            <p:cNvSpPr/>
            <p:nvPr/>
          </p:nvSpPr>
          <p:spPr>
            <a:xfrm rot="16200000">
              <a:off x="612364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31" name="Shape 331" descr="文本框 7"/>
            <p:cNvSpPr/>
            <p:nvPr/>
          </p:nvSpPr>
          <p:spPr>
            <a:xfrm rot="16200000">
              <a:off x="101438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32" name="Shape 332" descr="文本框 8"/>
            <p:cNvSpPr/>
            <p:nvPr/>
          </p:nvSpPr>
          <p:spPr>
            <a:xfrm rot="16200000">
              <a:off x="141640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33" name="Shape 333" descr="文本框 9"/>
            <p:cNvSpPr/>
            <p:nvPr/>
          </p:nvSpPr>
          <p:spPr>
            <a:xfrm rot="16200000">
              <a:off x="181842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34" name="Shape 334" descr="文本框 10"/>
            <p:cNvSpPr/>
            <p:nvPr/>
          </p:nvSpPr>
          <p:spPr>
            <a:xfrm rot="16200000">
              <a:off x="21034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35" name="Shape 335" descr="文本框 11"/>
            <p:cNvSpPr/>
            <p:nvPr/>
          </p:nvSpPr>
          <p:spPr>
            <a:xfrm rot="16200000">
              <a:off x="61236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36" name="Shape 336" descr="文本框 12"/>
            <p:cNvSpPr/>
            <p:nvPr/>
          </p:nvSpPr>
          <p:spPr>
            <a:xfrm rot="16200000">
              <a:off x="101438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37" name="Shape 337" descr="文本框 13"/>
            <p:cNvSpPr/>
            <p:nvPr/>
          </p:nvSpPr>
          <p:spPr>
            <a:xfrm rot="16200000">
              <a:off x="141640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38" name="Shape 338" descr="文本框 14"/>
            <p:cNvSpPr/>
            <p:nvPr/>
          </p:nvSpPr>
          <p:spPr>
            <a:xfrm rot="16200000">
              <a:off x="181842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39" name="Shape 339" descr="文本框 15"/>
            <p:cNvSpPr/>
            <p:nvPr/>
          </p:nvSpPr>
          <p:spPr>
            <a:xfrm rot="16200000">
              <a:off x="21034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40" name="Shape 340" descr="文本框 16"/>
            <p:cNvSpPr/>
            <p:nvPr/>
          </p:nvSpPr>
          <p:spPr>
            <a:xfrm rot="16200000">
              <a:off x="61236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41" name="Shape 341" descr="文本框 17"/>
            <p:cNvSpPr/>
            <p:nvPr/>
          </p:nvSpPr>
          <p:spPr>
            <a:xfrm rot="16200000">
              <a:off x="101438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42" name="Shape 342" descr="文本框 18"/>
            <p:cNvSpPr/>
            <p:nvPr/>
          </p:nvSpPr>
          <p:spPr>
            <a:xfrm rot="16200000">
              <a:off x="141640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343" name="Shape 343" descr="文本框 19"/>
            <p:cNvSpPr/>
            <p:nvPr/>
          </p:nvSpPr>
          <p:spPr>
            <a:xfrm rot="16200000">
              <a:off x="181842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</p:grpSp>
      <p:grpSp>
        <p:nvGrpSpPr>
          <p:cNvPr id="347" name="Group 347" descr="椭圆 27"/>
          <p:cNvGrpSpPr/>
          <p:nvPr/>
        </p:nvGrpSpPr>
        <p:grpSpPr>
          <a:xfrm>
            <a:off x="6095071" y="6097696"/>
            <a:ext cx="1810750" cy="3883857"/>
            <a:chOff x="0" y="-1036553"/>
            <a:chExt cx="1810749" cy="3883856"/>
          </a:xfrm>
        </p:grpSpPr>
        <p:sp>
          <p:nvSpPr>
            <p:cNvPr id="345" name="Shape 345"/>
            <p:cNvSpPr/>
            <p:nvPr/>
          </p:nvSpPr>
          <p:spPr>
            <a:xfrm>
              <a:off x="0" y="0"/>
              <a:ext cx="1810750" cy="1810750"/>
            </a:xfrm>
            <a:prstGeom prst="ellipse">
              <a:avLst/>
            </a:prstGeom>
            <a:solidFill>
              <a:srgbClr val="FFA73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265177" y="-1036554"/>
              <a:ext cx="1280395" cy="3883858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no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2</a:t>
              </a:r>
            </a:p>
          </p:txBody>
        </p:sp>
      </p:grpSp>
      <p:sp>
        <p:nvSpPr>
          <p:cNvPr id="348" name="Shape 348" descr="正文"/>
          <p:cNvSpPr/>
          <p:nvPr/>
        </p:nvSpPr>
        <p:spPr>
          <a:xfrm>
            <a:off x="725621" y="7869570"/>
            <a:ext cx="4708841" cy="2430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r">
              <a:defRPr sz="4200" b="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通过弥补单一基金市场适应能力的不足，提高收益</a:t>
            </a:r>
          </a:p>
        </p:txBody>
      </p:sp>
      <p:sp>
        <p:nvSpPr>
          <p:cNvPr id="349" name="Shape 349" descr="分点上标题"/>
          <p:cNvSpPr/>
          <p:nvPr/>
        </p:nvSpPr>
        <p:spPr>
          <a:xfrm>
            <a:off x="2322560" y="6800015"/>
            <a:ext cx="3111902" cy="11734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defRPr sz="5600">
                <a:solidFill>
                  <a:srgbClr val="FFA734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提高收益</a:t>
            </a:r>
          </a:p>
        </p:txBody>
      </p:sp>
      <p:grpSp>
        <p:nvGrpSpPr>
          <p:cNvPr id="352" name="Group 352" descr="椭圆 30"/>
          <p:cNvGrpSpPr/>
          <p:nvPr/>
        </p:nvGrpSpPr>
        <p:grpSpPr>
          <a:xfrm>
            <a:off x="7045383" y="1546580"/>
            <a:ext cx="1562910" cy="3352266"/>
            <a:chOff x="0" y="-894678"/>
            <a:chExt cx="1562908" cy="3352265"/>
          </a:xfrm>
        </p:grpSpPr>
        <p:sp>
          <p:nvSpPr>
            <p:cNvPr id="350" name="Shape 350"/>
            <p:cNvSpPr/>
            <p:nvPr/>
          </p:nvSpPr>
          <p:spPr>
            <a:xfrm>
              <a:off x="0" y="0"/>
              <a:ext cx="1562909" cy="1562909"/>
            </a:xfrm>
            <a:prstGeom prst="ellipse">
              <a:avLst/>
            </a:prstGeom>
            <a:solidFill>
              <a:srgbClr val="FFA73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228882" y="-894679"/>
              <a:ext cx="1105145" cy="3352266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no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353" name="Shape 353" descr="正文"/>
          <p:cNvSpPr/>
          <p:nvPr/>
        </p:nvSpPr>
        <p:spPr>
          <a:xfrm>
            <a:off x="933980" y="3298850"/>
            <a:ext cx="5519413" cy="24307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r">
              <a:defRPr sz="4200" b="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基于大类资产配置的FOF在各种市场波动前提下获得稳定的收益</a:t>
            </a:r>
          </a:p>
        </p:txBody>
      </p:sp>
      <p:sp>
        <p:nvSpPr>
          <p:cNvPr id="354" name="Shape 354" descr="分点上标题"/>
          <p:cNvSpPr/>
          <p:nvPr/>
        </p:nvSpPr>
        <p:spPr>
          <a:xfrm>
            <a:off x="3386604" y="1998827"/>
            <a:ext cx="3066789" cy="11734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defRPr sz="5600">
                <a:solidFill>
                  <a:srgbClr val="FFA734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业绩稳定</a:t>
            </a:r>
          </a:p>
        </p:txBody>
      </p:sp>
      <p:grpSp>
        <p:nvGrpSpPr>
          <p:cNvPr id="357" name="Group 357" descr="椭圆 33"/>
          <p:cNvGrpSpPr/>
          <p:nvPr/>
        </p:nvGrpSpPr>
        <p:grpSpPr>
          <a:xfrm>
            <a:off x="9424949" y="9241882"/>
            <a:ext cx="1680631" cy="3604766"/>
            <a:chOff x="0" y="-962067"/>
            <a:chExt cx="1680629" cy="3604764"/>
          </a:xfrm>
        </p:grpSpPr>
        <p:sp>
          <p:nvSpPr>
            <p:cNvPr id="355" name="Shape 355"/>
            <p:cNvSpPr/>
            <p:nvPr/>
          </p:nvSpPr>
          <p:spPr>
            <a:xfrm>
              <a:off x="0" y="0"/>
              <a:ext cx="1680630" cy="1680630"/>
            </a:xfrm>
            <a:prstGeom prst="ellipse">
              <a:avLst/>
            </a:prstGeom>
            <a:solidFill>
              <a:srgbClr val="FFA73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5600"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246122" y="-962068"/>
              <a:ext cx="1188387" cy="3604766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noAutofit/>
            </a:bodyPr>
            <a:lstStyle>
              <a:lvl1pPr algn="ctr">
                <a:defRPr sz="5600">
                  <a:solidFill>
                    <a:srgbClr val="FFFFFF"/>
                  </a:solidFill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358" name="Shape 358" descr="正文"/>
          <p:cNvSpPr/>
          <p:nvPr/>
        </p:nvSpPr>
        <p:spPr>
          <a:xfrm>
            <a:off x="4055606" y="11664702"/>
            <a:ext cx="4708841" cy="16814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r">
              <a:defRPr sz="4200" b="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通过风险配置，降低单一基金的风险</a:t>
            </a:r>
          </a:p>
        </p:txBody>
      </p:sp>
      <p:sp>
        <p:nvSpPr>
          <p:cNvPr id="359" name="Shape 359" descr="分点上标题"/>
          <p:cNvSpPr/>
          <p:nvPr/>
        </p:nvSpPr>
        <p:spPr>
          <a:xfrm>
            <a:off x="5697658" y="10679817"/>
            <a:ext cx="3066789" cy="11734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defRPr sz="5600">
                <a:solidFill>
                  <a:srgbClr val="FFA734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风险控制</a:t>
            </a:r>
          </a:p>
        </p:txBody>
      </p:sp>
      <p:sp>
        <p:nvSpPr>
          <p:cNvPr id="360" name="Shape 360" descr="矩形 49"/>
          <p:cNvSpPr/>
          <p:nvPr/>
        </p:nvSpPr>
        <p:spPr>
          <a:xfrm>
            <a:off x="16728533" y="1359380"/>
            <a:ext cx="7102273" cy="30911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8800"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FOF</a:t>
            </a:r>
          </a:p>
          <a:p>
            <a:pPr>
              <a:defRPr sz="8800"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基金中的基金</a:t>
            </a:r>
          </a:p>
        </p:txBody>
      </p:sp>
      <p:grpSp>
        <p:nvGrpSpPr>
          <p:cNvPr id="364" name="Group 364" descr="组合 20"/>
          <p:cNvGrpSpPr/>
          <p:nvPr/>
        </p:nvGrpSpPr>
        <p:grpSpPr>
          <a:xfrm>
            <a:off x="13835677" y="1544552"/>
            <a:ext cx="1562910" cy="1562910"/>
            <a:chOff x="0" y="0"/>
            <a:chExt cx="1562908" cy="1562908"/>
          </a:xfrm>
        </p:grpSpPr>
        <p:sp>
          <p:nvSpPr>
            <p:cNvPr id="361" name="Shape 361" descr="矩形 81"/>
            <p:cNvSpPr/>
            <p:nvPr/>
          </p:nvSpPr>
          <p:spPr>
            <a:xfrm rot="5400000">
              <a:off x="616429" y="-614380"/>
              <a:ext cx="332099" cy="156086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2" name="Shape 362" descr="矩形 82"/>
            <p:cNvSpPr/>
            <p:nvPr/>
          </p:nvSpPr>
          <p:spPr>
            <a:xfrm>
              <a:off x="1230809" y="0"/>
              <a:ext cx="332099" cy="156290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3" name="Shape 363" descr="矩形 83"/>
            <p:cNvSpPr/>
            <p:nvPr/>
          </p:nvSpPr>
          <p:spPr>
            <a:xfrm rot="13500000">
              <a:off x="615405" y="-157640"/>
              <a:ext cx="332099" cy="187818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 descr="梯形 114"/>
          <p:cNvSpPr/>
          <p:nvPr/>
        </p:nvSpPr>
        <p:spPr>
          <a:xfrm rot="17539091">
            <a:off x="9707256" y="3710933"/>
            <a:ext cx="312697" cy="4924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6981" y="0"/>
                </a:lnTo>
                <a:lnTo>
                  <a:pt x="14619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7" name="Shape 367" descr="梯形 76"/>
          <p:cNvSpPr/>
          <p:nvPr/>
        </p:nvSpPr>
        <p:spPr>
          <a:xfrm rot="13983641">
            <a:off x="5120354" y="4413791"/>
            <a:ext cx="114767" cy="48791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10465" y="0"/>
                </a:lnTo>
                <a:lnTo>
                  <a:pt x="11135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2" name="Shape 442" descr="直接连接符 5"/>
          <p:cNvSpPr/>
          <p:nvPr/>
        </p:nvSpPr>
        <p:spPr>
          <a:xfrm>
            <a:off x="1109179" y="4113617"/>
            <a:ext cx="1708025" cy="40164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7200" y="7200"/>
                  <a:pt x="14400" y="14400"/>
                  <a:pt x="21600" y="2160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369" name="Shape 369" descr="直接箭头连接符 17"/>
          <p:cNvSpPr/>
          <p:nvPr/>
        </p:nvSpPr>
        <p:spPr>
          <a:xfrm flipV="1">
            <a:off x="12592509" y="5189028"/>
            <a:ext cx="1988600" cy="1780491"/>
          </a:xfrm>
          <a:prstGeom prst="line">
            <a:avLst/>
          </a:prstGeom>
          <a:ln w="457200">
            <a:solidFill>
              <a:schemeClr val="accent4"/>
            </a:solidFill>
            <a:miter/>
            <a:tailEnd type="stealth"/>
          </a:ln>
        </p:spPr>
        <p:txBody>
          <a:bodyPr tIns="91439" bIns="91439"/>
          <a:lstStyle/>
          <a:p>
            <a:endParaRPr/>
          </a:p>
        </p:txBody>
      </p:sp>
      <p:grpSp>
        <p:nvGrpSpPr>
          <p:cNvPr id="372" name="Group 372" descr="椭圆 20"/>
          <p:cNvGrpSpPr/>
          <p:nvPr/>
        </p:nvGrpSpPr>
        <p:grpSpPr>
          <a:xfrm>
            <a:off x="2543649" y="8092498"/>
            <a:ext cx="896261" cy="896261"/>
            <a:chOff x="0" y="0"/>
            <a:chExt cx="896260" cy="896260"/>
          </a:xfrm>
        </p:grpSpPr>
        <p:sp>
          <p:nvSpPr>
            <p:cNvPr id="370" name="Shape 370"/>
            <p:cNvSpPr/>
            <p:nvPr/>
          </p:nvSpPr>
          <p:spPr>
            <a:xfrm>
              <a:off x="-1" y="-1"/>
              <a:ext cx="896262" cy="896262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4800"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131253" y="51889"/>
              <a:ext cx="633752" cy="792480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4800"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375" name="Group 375" descr="椭圆 43"/>
          <p:cNvGrpSpPr/>
          <p:nvPr/>
        </p:nvGrpSpPr>
        <p:grpSpPr>
          <a:xfrm>
            <a:off x="7006394" y="4778843"/>
            <a:ext cx="896261" cy="896261"/>
            <a:chOff x="0" y="0"/>
            <a:chExt cx="896260" cy="896260"/>
          </a:xfrm>
        </p:grpSpPr>
        <p:sp>
          <p:nvSpPr>
            <p:cNvPr id="373" name="Shape 373"/>
            <p:cNvSpPr/>
            <p:nvPr/>
          </p:nvSpPr>
          <p:spPr>
            <a:xfrm>
              <a:off x="-1" y="-1"/>
              <a:ext cx="896262" cy="896262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4800"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131253" y="51889"/>
              <a:ext cx="633752" cy="792480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4800"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378" name="Group 378" descr="椭圆 44"/>
          <p:cNvGrpSpPr/>
          <p:nvPr/>
        </p:nvGrpSpPr>
        <p:grpSpPr>
          <a:xfrm>
            <a:off x="11897706" y="6665701"/>
            <a:ext cx="896261" cy="896261"/>
            <a:chOff x="0" y="0"/>
            <a:chExt cx="896260" cy="896260"/>
          </a:xfrm>
        </p:grpSpPr>
        <p:sp>
          <p:nvSpPr>
            <p:cNvPr id="376" name="Shape 376"/>
            <p:cNvSpPr/>
            <p:nvPr/>
          </p:nvSpPr>
          <p:spPr>
            <a:xfrm>
              <a:off x="-1" y="-1"/>
              <a:ext cx="896262" cy="896262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 sz="4800">
                  <a:latin typeface="华文细黑"/>
                  <a:ea typeface="华文细黑"/>
                  <a:cs typeface="华文细黑"/>
                  <a:sym typeface="华文细黑"/>
                </a:defRPr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131253" y="51889"/>
              <a:ext cx="633752" cy="792480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>
              <a:lvl1pPr algn="ctr">
                <a:defRPr sz="4800">
                  <a:latin typeface="华文细黑"/>
                  <a:ea typeface="华文细黑"/>
                  <a:cs typeface="华文细黑"/>
                  <a:sym typeface="华文细黑"/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379" name="Shape 379" descr="正文"/>
          <p:cNvSpPr/>
          <p:nvPr/>
        </p:nvSpPr>
        <p:spPr>
          <a:xfrm>
            <a:off x="10883278" y="9093676"/>
            <a:ext cx="5773290" cy="1452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FOF基金面临双重收费问题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两次收费的FOF费用昂贵</a:t>
            </a:r>
          </a:p>
        </p:txBody>
      </p:sp>
      <p:sp>
        <p:nvSpPr>
          <p:cNvPr id="380" name="Shape 380" descr="分点上标题"/>
          <p:cNvSpPr/>
          <p:nvPr/>
        </p:nvSpPr>
        <p:spPr>
          <a:xfrm>
            <a:off x="10817874" y="7734729"/>
            <a:ext cx="5007564" cy="1249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60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>
                <a:solidFill>
                  <a:srgbClr val="FFA734"/>
                </a:solidFill>
              </a:rPr>
              <a:t>产品费用</a:t>
            </a:r>
            <a:r>
              <a:rPr b="0">
                <a:solidFill>
                  <a:srgbClr val="000000"/>
                </a:solidFill>
              </a:rPr>
              <a:t>昂贵</a:t>
            </a:r>
          </a:p>
        </p:txBody>
      </p:sp>
      <p:sp>
        <p:nvSpPr>
          <p:cNvPr id="381" name="Shape 381" descr="正文"/>
          <p:cNvSpPr/>
          <p:nvPr/>
        </p:nvSpPr>
        <p:spPr>
          <a:xfrm>
            <a:off x="794371" y="10744096"/>
            <a:ext cx="6353935" cy="2341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lnSpc>
                <a:spcPct val="120000"/>
              </a:lnSpc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首批</a:t>
            </a:r>
            <a:r>
              <a:rPr b="1">
                <a:solidFill>
                  <a:schemeClr val="accent4"/>
                </a:solidFill>
              </a:rPr>
              <a:t>六只</a:t>
            </a:r>
            <a:r>
              <a:t>公募基金获批上市</a:t>
            </a:r>
          </a:p>
          <a:p>
            <a:pPr>
              <a:lnSpc>
                <a:spcPct val="120000"/>
              </a:lnSpc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中国的FOF市场还未发展起来</a:t>
            </a:r>
          </a:p>
          <a:p>
            <a:pPr>
              <a:lnSpc>
                <a:spcPct val="120000"/>
              </a:lnSpc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尚不能满足客户多样化需求</a:t>
            </a:r>
          </a:p>
        </p:txBody>
      </p:sp>
      <p:sp>
        <p:nvSpPr>
          <p:cNvPr id="382" name="Shape 382" descr="分点上标题"/>
          <p:cNvSpPr/>
          <p:nvPr/>
        </p:nvSpPr>
        <p:spPr>
          <a:xfrm>
            <a:off x="820986" y="9394490"/>
            <a:ext cx="4290788" cy="1249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60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>
                <a:solidFill>
                  <a:srgbClr val="FFA734"/>
                </a:solidFill>
              </a:rPr>
              <a:t>产品线</a:t>
            </a:r>
            <a:r>
              <a:rPr b="0">
                <a:solidFill>
                  <a:srgbClr val="000000"/>
                </a:solidFill>
              </a:rPr>
              <a:t>稀缺</a:t>
            </a:r>
          </a:p>
        </p:txBody>
      </p:sp>
      <p:sp>
        <p:nvSpPr>
          <p:cNvPr id="383" name="Shape 383" descr="正文"/>
          <p:cNvSpPr/>
          <p:nvPr/>
        </p:nvSpPr>
        <p:spPr>
          <a:xfrm>
            <a:off x="5656384" y="7483988"/>
            <a:ext cx="5007564" cy="2087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基金筛选|组合管理|风险控制的体系尚未形成</a:t>
            </a:r>
          </a:p>
          <a:p>
            <a:pPr>
              <a:defRPr b="0"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实际收益并未提高</a:t>
            </a:r>
          </a:p>
        </p:txBody>
      </p:sp>
      <p:sp>
        <p:nvSpPr>
          <p:cNvPr id="384" name="Shape 384" descr="分点上标题"/>
          <p:cNvSpPr/>
          <p:nvPr/>
        </p:nvSpPr>
        <p:spPr>
          <a:xfrm>
            <a:off x="5667904" y="6233159"/>
            <a:ext cx="3573241" cy="1249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>
              <a:defRPr sz="6000">
                <a:solidFill>
                  <a:schemeClr val="accent4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>
                <a:solidFill>
                  <a:srgbClr val="FFA734"/>
                </a:solidFill>
              </a:rPr>
              <a:t>效果</a:t>
            </a:r>
            <a:r>
              <a:rPr b="0">
                <a:solidFill>
                  <a:srgbClr val="000000"/>
                </a:solidFill>
              </a:rPr>
              <a:t>欠佳</a:t>
            </a:r>
          </a:p>
        </p:txBody>
      </p:sp>
      <p:sp>
        <p:nvSpPr>
          <p:cNvPr id="385" name="Shape 385" descr="椭圆 32"/>
          <p:cNvSpPr/>
          <p:nvPr/>
        </p:nvSpPr>
        <p:spPr>
          <a:xfrm rot="19601501">
            <a:off x="-354788" y="2093097"/>
            <a:ext cx="2104349" cy="2104349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3" name="Shape 443" descr="直接连接符 36"/>
          <p:cNvSpPr/>
          <p:nvPr/>
        </p:nvSpPr>
        <p:spPr>
          <a:xfrm>
            <a:off x="7621572" y="3470108"/>
            <a:ext cx="542404" cy="1343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387" name="Shape 387" descr="椭圆 67"/>
          <p:cNvSpPr/>
          <p:nvPr/>
        </p:nvSpPr>
        <p:spPr>
          <a:xfrm rot="19902816">
            <a:off x="7915823" y="2705401"/>
            <a:ext cx="793485" cy="79348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388" name="Connector 388" descr="直接连接符 70"/>
          <p:cNvCxnSpPr>
            <a:stCxn id="389" idx="0"/>
            <a:endCxn id="385" idx="0"/>
          </p:cNvCxnSpPr>
          <p:nvPr/>
        </p:nvCxnSpPr>
        <p:spPr>
          <a:xfrm flipH="1" flipV="1">
            <a:off x="697386" y="3145271"/>
            <a:ext cx="3548455" cy="23253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389" name="Shape 389" descr="椭圆 73"/>
          <p:cNvSpPr/>
          <p:nvPr/>
        </p:nvSpPr>
        <p:spPr>
          <a:xfrm rot="18518723">
            <a:off x="3849098" y="2771781"/>
            <a:ext cx="793485" cy="793486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390" name="Connector 390" descr="直接连接符 116"/>
          <p:cNvCxnSpPr>
            <a:stCxn id="391" idx="0"/>
            <a:endCxn id="367" idx="0"/>
          </p:cNvCxnSpPr>
          <p:nvPr/>
        </p:nvCxnSpPr>
        <p:spPr>
          <a:xfrm flipH="1" flipV="1">
            <a:off x="5177737" y="6853353"/>
            <a:ext cx="1069540" cy="4855599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391" name="Shape 391" descr="椭圆 119"/>
          <p:cNvSpPr/>
          <p:nvPr/>
        </p:nvSpPr>
        <p:spPr>
          <a:xfrm rot="19644584">
            <a:off x="5629558" y="11091233"/>
            <a:ext cx="1235437" cy="1235437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2" name="Shape 392" descr="椭圆 125"/>
          <p:cNvSpPr/>
          <p:nvPr/>
        </p:nvSpPr>
        <p:spPr>
          <a:xfrm rot="18901075">
            <a:off x="22638765" y="1006480"/>
            <a:ext cx="793485" cy="79348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3" name="Shape 393" descr="椭圆 126"/>
          <p:cNvSpPr/>
          <p:nvPr/>
        </p:nvSpPr>
        <p:spPr>
          <a:xfrm rot="18901075">
            <a:off x="21628713" y="11189723"/>
            <a:ext cx="2448613" cy="2448613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394" name="Connector 394" descr="直接连接符 127"/>
          <p:cNvCxnSpPr>
            <a:stCxn id="387" idx="0"/>
            <a:endCxn id="395" idx="0"/>
          </p:cNvCxnSpPr>
          <p:nvPr/>
        </p:nvCxnSpPr>
        <p:spPr>
          <a:xfrm>
            <a:off x="8312565" y="3102143"/>
            <a:ext cx="2773322" cy="482627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395" name="Shape 395" descr="椭圆 130"/>
          <p:cNvSpPr/>
          <p:nvPr/>
        </p:nvSpPr>
        <p:spPr>
          <a:xfrm rot="19902816">
            <a:off x="10941004" y="3439887"/>
            <a:ext cx="289765" cy="28976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6" name="Shape 396" descr="椭圆 132"/>
          <p:cNvSpPr/>
          <p:nvPr/>
        </p:nvSpPr>
        <p:spPr>
          <a:xfrm rot="19902816">
            <a:off x="5032854" y="940843"/>
            <a:ext cx="289765" cy="28976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397" name="Connector 397" descr="直接连接符 133"/>
          <p:cNvCxnSpPr>
            <a:stCxn id="396" idx="0"/>
            <a:endCxn id="389" idx="0"/>
          </p:cNvCxnSpPr>
          <p:nvPr/>
        </p:nvCxnSpPr>
        <p:spPr>
          <a:xfrm flipH="1">
            <a:off x="4245840" y="1085725"/>
            <a:ext cx="931897" cy="2082799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grpSp>
        <p:nvGrpSpPr>
          <p:cNvPr id="422" name="Group 422" descr="组合 33"/>
          <p:cNvGrpSpPr/>
          <p:nvPr/>
        </p:nvGrpSpPr>
        <p:grpSpPr>
          <a:xfrm>
            <a:off x="17481819" y="8036788"/>
            <a:ext cx="4081079" cy="982281"/>
            <a:chOff x="0" y="0"/>
            <a:chExt cx="4081078" cy="982279"/>
          </a:xfrm>
        </p:grpSpPr>
        <p:sp>
          <p:nvSpPr>
            <p:cNvPr id="398" name="Shape 398" descr="椭圆 34"/>
            <p:cNvSpPr/>
            <p:nvPr/>
          </p:nvSpPr>
          <p:spPr>
            <a:xfrm rot="10800000">
              <a:off x="3941378" y="842577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9" name="Shape 399" descr="椭圆 35"/>
            <p:cNvSpPr/>
            <p:nvPr/>
          </p:nvSpPr>
          <p:spPr>
            <a:xfrm rot="10800000">
              <a:off x="3503448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Shape 400" descr="椭圆 37"/>
            <p:cNvSpPr/>
            <p:nvPr/>
          </p:nvSpPr>
          <p:spPr>
            <a:xfrm rot="10800000">
              <a:off x="3065518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1" name="Shape 401" descr="椭圆 38"/>
            <p:cNvSpPr/>
            <p:nvPr/>
          </p:nvSpPr>
          <p:spPr>
            <a:xfrm rot="10800000">
              <a:off x="2627588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2" name="Shape 402" descr="椭圆 39"/>
            <p:cNvSpPr/>
            <p:nvPr/>
          </p:nvSpPr>
          <p:spPr>
            <a:xfrm rot="10800000">
              <a:off x="2189656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3" name="Shape 403" descr="椭圆 40"/>
            <p:cNvSpPr/>
            <p:nvPr/>
          </p:nvSpPr>
          <p:spPr>
            <a:xfrm rot="10800000">
              <a:off x="1751724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4" name="Shape 404" descr="椭圆 41"/>
            <p:cNvSpPr/>
            <p:nvPr/>
          </p:nvSpPr>
          <p:spPr>
            <a:xfrm rot="10800000">
              <a:off x="1313794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5" name="Shape 405" descr="椭圆 42"/>
            <p:cNvSpPr/>
            <p:nvPr/>
          </p:nvSpPr>
          <p:spPr>
            <a:xfrm rot="10800000">
              <a:off x="875863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6" name="Shape 406" descr="椭圆 51"/>
            <p:cNvSpPr/>
            <p:nvPr/>
          </p:nvSpPr>
          <p:spPr>
            <a:xfrm rot="10800000">
              <a:off x="437931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7" name="Shape 407" descr="椭圆 52"/>
            <p:cNvSpPr/>
            <p:nvPr/>
          </p:nvSpPr>
          <p:spPr>
            <a:xfrm rot="10800000">
              <a:off x="0" y="842579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8" name="Shape 408" descr="椭圆 53"/>
            <p:cNvSpPr/>
            <p:nvPr/>
          </p:nvSpPr>
          <p:spPr>
            <a:xfrm rot="10800000">
              <a:off x="3065518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9" name="Shape 409" descr="椭圆 54"/>
            <p:cNvSpPr/>
            <p:nvPr/>
          </p:nvSpPr>
          <p:spPr>
            <a:xfrm rot="10800000">
              <a:off x="2627588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0" name="Shape 410" descr="椭圆 60"/>
            <p:cNvSpPr/>
            <p:nvPr/>
          </p:nvSpPr>
          <p:spPr>
            <a:xfrm rot="10800000">
              <a:off x="2189656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1" name="Shape 411" descr="椭圆 61"/>
            <p:cNvSpPr/>
            <p:nvPr/>
          </p:nvSpPr>
          <p:spPr>
            <a:xfrm rot="10800000">
              <a:off x="1751724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2" name="Shape 412" descr="椭圆 62"/>
            <p:cNvSpPr/>
            <p:nvPr/>
          </p:nvSpPr>
          <p:spPr>
            <a:xfrm rot="10800000">
              <a:off x="1313794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3" name="Shape 413" descr="椭圆 63"/>
            <p:cNvSpPr/>
            <p:nvPr/>
          </p:nvSpPr>
          <p:spPr>
            <a:xfrm rot="10800000">
              <a:off x="875863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4" name="Shape 414" descr="椭圆 64"/>
            <p:cNvSpPr/>
            <p:nvPr/>
          </p:nvSpPr>
          <p:spPr>
            <a:xfrm rot="10800000">
              <a:off x="437931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5" name="Shape 415" descr="椭圆 65"/>
            <p:cNvSpPr/>
            <p:nvPr/>
          </p:nvSpPr>
          <p:spPr>
            <a:xfrm rot="10800000">
              <a:off x="0" y="421289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6" name="Shape 416" descr="椭圆 66"/>
            <p:cNvSpPr/>
            <p:nvPr/>
          </p:nvSpPr>
          <p:spPr>
            <a:xfrm rot="10800000">
              <a:off x="2189656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7" name="Shape 417" descr="椭圆 68"/>
            <p:cNvSpPr/>
            <p:nvPr/>
          </p:nvSpPr>
          <p:spPr>
            <a:xfrm rot="10800000">
              <a:off x="1751724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8" name="Shape 418" descr="椭圆 69"/>
            <p:cNvSpPr/>
            <p:nvPr/>
          </p:nvSpPr>
          <p:spPr>
            <a:xfrm rot="10800000">
              <a:off x="1313794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9" name="Shape 419" descr="椭圆 71"/>
            <p:cNvSpPr/>
            <p:nvPr/>
          </p:nvSpPr>
          <p:spPr>
            <a:xfrm rot="10800000">
              <a:off x="875863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0" name="Shape 420" descr="椭圆 72"/>
            <p:cNvSpPr/>
            <p:nvPr/>
          </p:nvSpPr>
          <p:spPr>
            <a:xfrm rot="10800000">
              <a:off x="437931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1" name="Shape 421" descr="椭圆 74"/>
            <p:cNvSpPr/>
            <p:nvPr/>
          </p:nvSpPr>
          <p:spPr>
            <a:xfrm rot="10800000">
              <a:off x="0" y="-1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23" name="Shape 423" descr="矩形 75"/>
          <p:cNvSpPr/>
          <p:nvPr/>
        </p:nvSpPr>
        <p:spPr>
          <a:xfrm>
            <a:off x="17134851" y="1023948"/>
            <a:ext cx="7470369" cy="64566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/>
          <a:p>
            <a:pPr>
              <a:defRPr sz="17600" b="0">
                <a:solidFill>
                  <a:srgbClr val="FFA734"/>
                </a:solidFill>
                <a:latin typeface="Impact"/>
                <a:ea typeface="Impact"/>
                <a:cs typeface="Impact"/>
                <a:sym typeface="Impact"/>
              </a:defRPr>
            </a:pPr>
            <a:r>
              <a:t>如何</a:t>
            </a:r>
          </a:p>
          <a:p>
            <a:pPr>
              <a:defRPr sz="17600" b="0">
                <a:solidFill>
                  <a:srgbClr val="FFA734"/>
                </a:solidFill>
                <a:latin typeface="Impact"/>
                <a:ea typeface="Impact"/>
                <a:cs typeface="Impact"/>
                <a:sym typeface="Impact"/>
              </a:defRPr>
            </a:pPr>
            <a:r>
              <a:t>解决</a:t>
            </a:r>
          </a:p>
        </p:txBody>
      </p:sp>
      <p:grpSp>
        <p:nvGrpSpPr>
          <p:cNvPr id="439" name="Group 439" descr="组合 77"/>
          <p:cNvGrpSpPr/>
          <p:nvPr/>
        </p:nvGrpSpPr>
        <p:grpSpPr>
          <a:xfrm>
            <a:off x="12685093" y="1687429"/>
            <a:ext cx="2347459" cy="940686"/>
            <a:chOff x="0" y="12699"/>
            <a:chExt cx="2347458" cy="940684"/>
          </a:xfrm>
        </p:grpSpPr>
        <p:sp>
          <p:nvSpPr>
            <p:cNvPr id="424" name="Shape 424" descr="文本框 78"/>
            <p:cNvSpPr/>
            <p:nvPr/>
          </p:nvSpPr>
          <p:spPr>
            <a:xfrm rot="16200000">
              <a:off x="199948" y="-187249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25" name="Shape 425" descr="文本框 79"/>
            <p:cNvSpPr/>
            <p:nvPr/>
          </p:nvSpPr>
          <p:spPr>
            <a:xfrm rot="16200000">
              <a:off x="612364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26" name="Shape 426" descr="文本框 80"/>
            <p:cNvSpPr/>
            <p:nvPr/>
          </p:nvSpPr>
          <p:spPr>
            <a:xfrm rot="16200000">
              <a:off x="101438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27" name="Shape 427" descr="文本框 81"/>
            <p:cNvSpPr/>
            <p:nvPr/>
          </p:nvSpPr>
          <p:spPr>
            <a:xfrm rot="16200000">
              <a:off x="141640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28" name="Shape 428" descr="文本框 82"/>
            <p:cNvSpPr/>
            <p:nvPr/>
          </p:nvSpPr>
          <p:spPr>
            <a:xfrm rot="16200000">
              <a:off x="181842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29" name="Shape 429" descr="文本框 83"/>
            <p:cNvSpPr/>
            <p:nvPr/>
          </p:nvSpPr>
          <p:spPr>
            <a:xfrm rot="16200000">
              <a:off x="21034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30" name="Shape 430" descr="文本框 84"/>
            <p:cNvSpPr/>
            <p:nvPr/>
          </p:nvSpPr>
          <p:spPr>
            <a:xfrm rot="16200000">
              <a:off x="61236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31" name="Shape 431" descr="文本框 85"/>
            <p:cNvSpPr/>
            <p:nvPr/>
          </p:nvSpPr>
          <p:spPr>
            <a:xfrm rot="16200000">
              <a:off x="101438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32" name="Shape 432" descr="文本框 86"/>
            <p:cNvSpPr/>
            <p:nvPr/>
          </p:nvSpPr>
          <p:spPr>
            <a:xfrm rot="16200000">
              <a:off x="141640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33" name="Shape 433" descr="文本框 87"/>
            <p:cNvSpPr/>
            <p:nvPr/>
          </p:nvSpPr>
          <p:spPr>
            <a:xfrm rot="16200000">
              <a:off x="181842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34" name="Shape 434" descr="文本框 88"/>
            <p:cNvSpPr/>
            <p:nvPr/>
          </p:nvSpPr>
          <p:spPr>
            <a:xfrm rot="16200000">
              <a:off x="21034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35" name="Shape 435" descr="文本框 89"/>
            <p:cNvSpPr/>
            <p:nvPr/>
          </p:nvSpPr>
          <p:spPr>
            <a:xfrm rot="16200000">
              <a:off x="61236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36" name="Shape 436" descr="文本框 90"/>
            <p:cNvSpPr/>
            <p:nvPr/>
          </p:nvSpPr>
          <p:spPr>
            <a:xfrm rot="16200000">
              <a:off x="101438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37" name="Shape 437" descr="文本框 91"/>
            <p:cNvSpPr/>
            <p:nvPr/>
          </p:nvSpPr>
          <p:spPr>
            <a:xfrm rot="16200000">
              <a:off x="141640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38" name="Shape 438" descr="文本框 92"/>
            <p:cNvSpPr/>
            <p:nvPr/>
          </p:nvSpPr>
          <p:spPr>
            <a:xfrm rot="16200000">
              <a:off x="181842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</p:grpSp>
      <p:sp>
        <p:nvSpPr>
          <p:cNvPr id="440" name="Shape 440" descr="矩形 77"/>
          <p:cNvSpPr/>
          <p:nvPr/>
        </p:nvSpPr>
        <p:spPr>
          <a:xfrm>
            <a:off x="2072744" y="1607874"/>
            <a:ext cx="4054655" cy="24790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3400" b="0">
                <a:latin typeface="微软雅黑 Light"/>
                <a:ea typeface="微软雅黑 Light"/>
                <a:cs typeface="微软雅黑 Light"/>
                <a:sym typeface="微软雅黑 Light"/>
              </a:defRPr>
            </a:lvl1pPr>
          </a:lstStyle>
          <a:p>
            <a:r>
              <a:t>然而</a:t>
            </a:r>
          </a:p>
        </p:txBody>
      </p:sp>
      <p:sp>
        <p:nvSpPr>
          <p:cNvPr id="441" name="Shape 441" descr="矩形 75"/>
          <p:cNvSpPr/>
          <p:nvPr/>
        </p:nvSpPr>
        <p:spPr>
          <a:xfrm>
            <a:off x="18348628" y="8036788"/>
            <a:ext cx="2347459" cy="640588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 anchor="ctr">
            <a:spAutoFit/>
          </a:bodyPr>
          <a:lstStyle>
            <a:lvl1pPr>
              <a:defRPr sz="35000" b="0">
                <a:solidFill>
                  <a:srgbClr val="FFA734"/>
                </a:solidFill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r>
              <a:t>？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Shape 511" descr="直接连接符 5"/>
          <p:cNvSpPr/>
          <p:nvPr/>
        </p:nvSpPr>
        <p:spPr>
          <a:xfrm>
            <a:off x="1109179" y="4113617"/>
            <a:ext cx="1882601" cy="44270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7200" y="7200"/>
                  <a:pt x="14400" y="14400"/>
                  <a:pt x="21600" y="2160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446" name="Shape 446" descr="椭圆 32"/>
          <p:cNvSpPr/>
          <p:nvPr/>
        </p:nvSpPr>
        <p:spPr>
          <a:xfrm rot="19601501">
            <a:off x="-354788" y="2093097"/>
            <a:ext cx="2104349" cy="2104349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12" name="Shape 512" descr="直接连接符 36"/>
          <p:cNvSpPr/>
          <p:nvPr/>
        </p:nvSpPr>
        <p:spPr>
          <a:xfrm>
            <a:off x="7454524" y="3470108"/>
            <a:ext cx="709452" cy="1756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448" name="Shape 448" descr="椭圆 67"/>
          <p:cNvSpPr/>
          <p:nvPr/>
        </p:nvSpPr>
        <p:spPr>
          <a:xfrm rot="19902816">
            <a:off x="7915823" y="2705401"/>
            <a:ext cx="793485" cy="79348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449" name="Connector 449" descr="直接连接符 70"/>
          <p:cNvCxnSpPr>
            <a:stCxn id="450" idx="0"/>
            <a:endCxn id="446" idx="0"/>
          </p:cNvCxnSpPr>
          <p:nvPr/>
        </p:nvCxnSpPr>
        <p:spPr>
          <a:xfrm flipH="1" flipV="1">
            <a:off x="697386" y="3145271"/>
            <a:ext cx="3548455" cy="23253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450" name="Shape 450" descr="椭圆 73"/>
          <p:cNvSpPr/>
          <p:nvPr/>
        </p:nvSpPr>
        <p:spPr>
          <a:xfrm rot="18518723">
            <a:off x="3849098" y="2771781"/>
            <a:ext cx="793485" cy="793486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13" name="Shape 513" descr="直接连接符 116"/>
          <p:cNvSpPr/>
          <p:nvPr/>
        </p:nvSpPr>
        <p:spPr>
          <a:xfrm>
            <a:off x="5177737" y="6853353"/>
            <a:ext cx="936629" cy="4252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4400" y="14400"/>
                  <a:pt x="7200" y="7200"/>
                  <a:pt x="0" y="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452" name="Shape 452" descr="椭圆 119"/>
          <p:cNvSpPr/>
          <p:nvPr/>
        </p:nvSpPr>
        <p:spPr>
          <a:xfrm rot="19644584">
            <a:off x="5629558" y="11091233"/>
            <a:ext cx="1235437" cy="1235437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3" name="Shape 453" descr="椭圆 125"/>
          <p:cNvSpPr/>
          <p:nvPr/>
        </p:nvSpPr>
        <p:spPr>
          <a:xfrm rot="18901075">
            <a:off x="22638765" y="1006480"/>
            <a:ext cx="793485" cy="79348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4" name="Shape 454" descr="椭圆 126"/>
          <p:cNvSpPr/>
          <p:nvPr/>
        </p:nvSpPr>
        <p:spPr>
          <a:xfrm rot="18901075">
            <a:off x="21628713" y="11189723"/>
            <a:ext cx="2448613" cy="2448613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455" name="Connector 455" descr="直接连接符 127"/>
          <p:cNvCxnSpPr>
            <a:stCxn id="448" idx="0"/>
            <a:endCxn id="456" idx="0"/>
          </p:cNvCxnSpPr>
          <p:nvPr/>
        </p:nvCxnSpPr>
        <p:spPr>
          <a:xfrm>
            <a:off x="8312565" y="3102143"/>
            <a:ext cx="2773322" cy="482627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456" name="Shape 456" descr="椭圆 130"/>
          <p:cNvSpPr/>
          <p:nvPr/>
        </p:nvSpPr>
        <p:spPr>
          <a:xfrm rot="19902816">
            <a:off x="10941004" y="3439887"/>
            <a:ext cx="289765" cy="28976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7" name="Shape 457" descr="椭圆 132"/>
          <p:cNvSpPr/>
          <p:nvPr/>
        </p:nvSpPr>
        <p:spPr>
          <a:xfrm rot="19902816">
            <a:off x="5032854" y="940843"/>
            <a:ext cx="289765" cy="28976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458" name="Connector 458" descr="直接连接符 133"/>
          <p:cNvCxnSpPr>
            <a:stCxn id="457" idx="0"/>
            <a:endCxn id="450" idx="0"/>
          </p:cNvCxnSpPr>
          <p:nvPr/>
        </p:nvCxnSpPr>
        <p:spPr>
          <a:xfrm flipH="1">
            <a:off x="4245840" y="1085725"/>
            <a:ext cx="931897" cy="2082799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grpSp>
        <p:nvGrpSpPr>
          <p:cNvPr id="483" name="Group 483" descr="组合 33"/>
          <p:cNvGrpSpPr/>
          <p:nvPr/>
        </p:nvGrpSpPr>
        <p:grpSpPr>
          <a:xfrm>
            <a:off x="16330319" y="11660626"/>
            <a:ext cx="4081079" cy="982281"/>
            <a:chOff x="0" y="0"/>
            <a:chExt cx="4081078" cy="982279"/>
          </a:xfrm>
        </p:grpSpPr>
        <p:sp>
          <p:nvSpPr>
            <p:cNvPr id="459" name="Shape 459" descr="椭圆 34"/>
            <p:cNvSpPr/>
            <p:nvPr/>
          </p:nvSpPr>
          <p:spPr>
            <a:xfrm rot="10800000">
              <a:off x="3941378" y="842577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0" name="Shape 460" descr="椭圆 35"/>
            <p:cNvSpPr/>
            <p:nvPr/>
          </p:nvSpPr>
          <p:spPr>
            <a:xfrm rot="10800000">
              <a:off x="3503448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Shape 461" descr="椭圆 37"/>
            <p:cNvSpPr/>
            <p:nvPr/>
          </p:nvSpPr>
          <p:spPr>
            <a:xfrm rot="10800000">
              <a:off x="3065518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2" name="Shape 462" descr="椭圆 38"/>
            <p:cNvSpPr/>
            <p:nvPr/>
          </p:nvSpPr>
          <p:spPr>
            <a:xfrm rot="10800000">
              <a:off x="2627588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3" name="Shape 463" descr="椭圆 39"/>
            <p:cNvSpPr/>
            <p:nvPr/>
          </p:nvSpPr>
          <p:spPr>
            <a:xfrm rot="10800000">
              <a:off x="2189656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4" name="Shape 464" descr="椭圆 40"/>
            <p:cNvSpPr/>
            <p:nvPr/>
          </p:nvSpPr>
          <p:spPr>
            <a:xfrm rot="10800000">
              <a:off x="1751724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Shape 465" descr="椭圆 41"/>
            <p:cNvSpPr/>
            <p:nvPr/>
          </p:nvSpPr>
          <p:spPr>
            <a:xfrm rot="10800000">
              <a:off x="1313794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6" name="Shape 466" descr="椭圆 42"/>
            <p:cNvSpPr/>
            <p:nvPr/>
          </p:nvSpPr>
          <p:spPr>
            <a:xfrm rot="10800000">
              <a:off x="875863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7" name="Shape 467" descr="椭圆 51"/>
            <p:cNvSpPr/>
            <p:nvPr/>
          </p:nvSpPr>
          <p:spPr>
            <a:xfrm rot="10800000">
              <a:off x="437931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 468" descr="椭圆 52"/>
            <p:cNvSpPr/>
            <p:nvPr/>
          </p:nvSpPr>
          <p:spPr>
            <a:xfrm rot="10800000">
              <a:off x="0" y="842579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9" name="Shape 469" descr="椭圆 53"/>
            <p:cNvSpPr/>
            <p:nvPr/>
          </p:nvSpPr>
          <p:spPr>
            <a:xfrm rot="10800000">
              <a:off x="3065518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0" name="Shape 470" descr="椭圆 54"/>
            <p:cNvSpPr/>
            <p:nvPr/>
          </p:nvSpPr>
          <p:spPr>
            <a:xfrm rot="10800000">
              <a:off x="2627588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1" name="Shape 471" descr="椭圆 60"/>
            <p:cNvSpPr/>
            <p:nvPr/>
          </p:nvSpPr>
          <p:spPr>
            <a:xfrm rot="10800000">
              <a:off x="2189656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2" name="Shape 472" descr="椭圆 61"/>
            <p:cNvSpPr/>
            <p:nvPr/>
          </p:nvSpPr>
          <p:spPr>
            <a:xfrm rot="10800000">
              <a:off x="1751724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3" name="Shape 473" descr="椭圆 62"/>
            <p:cNvSpPr/>
            <p:nvPr/>
          </p:nvSpPr>
          <p:spPr>
            <a:xfrm rot="10800000">
              <a:off x="1313794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4" name="Shape 474" descr="椭圆 63"/>
            <p:cNvSpPr/>
            <p:nvPr/>
          </p:nvSpPr>
          <p:spPr>
            <a:xfrm rot="10800000">
              <a:off x="875863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5" name="Shape 475" descr="椭圆 64"/>
            <p:cNvSpPr/>
            <p:nvPr/>
          </p:nvSpPr>
          <p:spPr>
            <a:xfrm rot="10800000">
              <a:off x="437931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6" name="Shape 476" descr="椭圆 65"/>
            <p:cNvSpPr/>
            <p:nvPr/>
          </p:nvSpPr>
          <p:spPr>
            <a:xfrm rot="10800000">
              <a:off x="0" y="421289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7" name="Shape 477" descr="椭圆 66"/>
            <p:cNvSpPr/>
            <p:nvPr/>
          </p:nvSpPr>
          <p:spPr>
            <a:xfrm rot="10800000">
              <a:off x="2189656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8" name="Shape 478" descr="椭圆 68"/>
            <p:cNvSpPr/>
            <p:nvPr/>
          </p:nvSpPr>
          <p:spPr>
            <a:xfrm rot="10800000">
              <a:off x="1751724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9" name="Shape 479" descr="椭圆 69"/>
            <p:cNvSpPr/>
            <p:nvPr/>
          </p:nvSpPr>
          <p:spPr>
            <a:xfrm rot="10800000">
              <a:off x="1313794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0" name="Shape 480" descr="椭圆 71"/>
            <p:cNvSpPr/>
            <p:nvPr/>
          </p:nvSpPr>
          <p:spPr>
            <a:xfrm rot="10800000">
              <a:off x="875863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1" name="Shape 481" descr="椭圆 72"/>
            <p:cNvSpPr/>
            <p:nvPr/>
          </p:nvSpPr>
          <p:spPr>
            <a:xfrm rot="10800000">
              <a:off x="437931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2" name="Shape 482" descr="椭圆 74"/>
            <p:cNvSpPr/>
            <p:nvPr/>
          </p:nvSpPr>
          <p:spPr>
            <a:xfrm rot="10800000">
              <a:off x="0" y="-1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99" name="Group 499" descr="组合 77"/>
          <p:cNvGrpSpPr/>
          <p:nvPr/>
        </p:nvGrpSpPr>
        <p:grpSpPr>
          <a:xfrm>
            <a:off x="12685093" y="1687429"/>
            <a:ext cx="2347459" cy="940686"/>
            <a:chOff x="0" y="12699"/>
            <a:chExt cx="2347458" cy="940684"/>
          </a:xfrm>
        </p:grpSpPr>
        <p:sp>
          <p:nvSpPr>
            <p:cNvPr id="484" name="Shape 484" descr="文本框 78"/>
            <p:cNvSpPr/>
            <p:nvPr/>
          </p:nvSpPr>
          <p:spPr>
            <a:xfrm rot="16200000">
              <a:off x="199948" y="-187249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85" name="Shape 485" descr="文本框 79"/>
            <p:cNvSpPr/>
            <p:nvPr/>
          </p:nvSpPr>
          <p:spPr>
            <a:xfrm rot="16200000">
              <a:off x="612364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86" name="Shape 486" descr="文本框 80"/>
            <p:cNvSpPr/>
            <p:nvPr/>
          </p:nvSpPr>
          <p:spPr>
            <a:xfrm rot="16200000">
              <a:off x="101438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87" name="Shape 487" descr="文本框 81"/>
            <p:cNvSpPr/>
            <p:nvPr/>
          </p:nvSpPr>
          <p:spPr>
            <a:xfrm rot="16200000">
              <a:off x="141640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88" name="Shape 488" descr="文本框 82"/>
            <p:cNvSpPr/>
            <p:nvPr/>
          </p:nvSpPr>
          <p:spPr>
            <a:xfrm rot="16200000">
              <a:off x="181842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89" name="Shape 489" descr="文本框 83"/>
            <p:cNvSpPr/>
            <p:nvPr/>
          </p:nvSpPr>
          <p:spPr>
            <a:xfrm rot="16200000">
              <a:off x="21034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90" name="Shape 490" descr="文本框 84"/>
            <p:cNvSpPr/>
            <p:nvPr/>
          </p:nvSpPr>
          <p:spPr>
            <a:xfrm rot="16200000">
              <a:off x="61236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91" name="Shape 491" descr="文本框 85"/>
            <p:cNvSpPr/>
            <p:nvPr/>
          </p:nvSpPr>
          <p:spPr>
            <a:xfrm rot="16200000">
              <a:off x="101438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92" name="Shape 492" descr="文本框 86"/>
            <p:cNvSpPr/>
            <p:nvPr/>
          </p:nvSpPr>
          <p:spPr>
            <a:xfrm rot="16200000">
              <a:off x="141640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93" name="Shape 493" descr="文本框 87"/>
            <p:cNvSpPr/>
            <p:nvPr/>
          </p:nvSpPr>
          <p:spPr>
            <a:xfrm rot="16200000">
              <a:off x="181842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94" name="Shape 494" descr="文本框 88"/>
            <p:cNvSpPr/>
            <p:nvPr/>
          </p:nvSpPr>
          <p:spPr>
            <a:xfrm rot="16200000">
              <a:off x="21034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95" name="Shape 495" descr="文本框 89"/>
            <p:cNvSpPr/>
            <p:nvPr/>
          </p:nvSpPr>
          <p:spPr>
            <a:xfrm rot="16200000">
              <a:off x="61236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96" name="Shape 496" descr="文本框 90"/>
            <p:cNvSpPr/>
            <p:nvPr/>
          </p:nvSpPr>
          <p:spPr>
            <a:xfrm rot="16200000">
              <a:off x="101438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97" name="Shape 497" descr="文本框 91"/>
            <p:cNvSpPr/>
            <p:nvPr/>
          </p:nvSpPr>
          <p:spPr>
            <a:xfrm rot="16200000">
              <a:off x="141640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498" name="Shape 498" descr="文本框 92"/>
            <p:cNvSpPr/>
            <p:nvPr/>
          </p:nvSpPr>
          <p:spPr>
            <a:xfrm rot="16200000">
              <a:off x="181842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</p:grpSp>
      <p:sp>
        <p:nvSpPr>
          <p:cNvPr id="500" name="Shape 500" descr="文本框 29"/>
          <p:cNvSpPr/>
          <p:nvPr/>
        </p:nvSpPr>
        <p:spPr>
          <a:xfrm>
            <a:off x="6277590" y="5317045"/>
            <a:ext cx="17847477" cy="25704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/>
          <a:p>
            <a:pPr>
              <a:defRPr sz="13400" b="0">
                <a:solidFill>
                  <a:schemeClr val="accent4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0"/>
                </a:solidFill>
              </a:rPr>
              <a:t>定制属于您自己的FOF</a:t>
            </a:r>
          </a:p>
        </p:txBody>
      </p:sp>
      <p:sp>
        <p:nvSpPr>
          <p:cNvPr id="501" name="Shape 501" descr="文本框 29"/>
          <p:cNvSpPr/>
          <p:nvPr/>
        </p:nvSpPr>
        <p:spPr>
          <a:xfrm>
            <a:off x="1918336" y="8204073"/>
            <a:ext cx="20034482" cy="25704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/>
          <a:p>
            <a:pPr>
              <a:defRPr sz="13400" b="0">
                <a:solidFill>
                  <a:schemeClr val="accent4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0"/>
                </a:solidFill>
              </a:rPr>
              <a:t>用什么打造            FOF ?</a:t>
            </a:r>
          </a:p>
        </p:txBody>
      </p:sp>
      <p:grpSp>
        <p:nvGrpSpPr>
          <p:cNvPr id="507" name="Group 507" descr="组合 55"/>
          <p:cNvGrpSpPr/>
          <p:nvPr/>
        </p:nvGrpSpPr>
        <p:grpSpPr>
          <a:xfrm>
            <a:off x="-1371685" y="-1350879"/>
            <a:ext cx="4575048" cy="4575048"/>
            <a:chOff x="0" y="0"/>
            <a:chExt cx="4575047" cy="4575047"/>
          </a:xfrm>
        </p:grpSpPr>
        <p:sp>
          <p:nvSpPr>
            <p:cNvPr id="502" name="Shape 502" descr="圆: 空心 56"/>
            <p:cNvSpPr/>
            <p:nvPr/>
          </p:nvSpPr>
          <p:spPr>
            <a:xfrm rot="10800000">
              <a:off x="0" y="0"/>
              <a:ext cx="4575047" cy="45750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956" y="10800"/>
                  </a:moveTo>
                  <a:cubicBezTo>
                    <a:pt x="2956" y="15132"/>
                    <a:pt x="6468" y="18644"/>
                    <a:pt x="10800" y="18644"/>
                  </a:cubicBezTo>
                  <a:cubicBezTo>
                    <a:pt x="15132" y="18644"/>
                    <a:pt x="18644" y="15132"/>
                    <a:pt x="18644" y="10800"/>
                  </a:cubicBezTo>
                  <a:cubicBezTo>
                    <a:pt x="18644" y="6468"/>
                    <a:pt x="15132" y="2956"/>
                    <a:pt x="10800" y="2956"/>
                  </a:cubicBezTo>
                  <a:cubicBezTo>
                    <a:pt x="6468" y="2956"/>
                    <a:pt x="2956" y="6468"/>
                    <a:pt x="2956" y="108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506" name="Group 506" descr="组合 57"/>
            <p:cNvGrpSpPr/>
            <p:nvPr/>
          </p:nvGrpSpPr>
          <p:grpSpPr>
            <a:xfrm>
              <a:off x="1506068" y="1506070"/>
              <a:ext cx="1562913" cy="1562910"/>
              <a:chOff x="0" y="0"/>
              <a:chExt cx="1562911" cy="1562909"/>
            </a:xfrm>
          </p:grpSpPr>
          <p:sp>
            <p:nvSpPr>
              <p:cNvPr id="503" name="Shape 503" descr="矩形 58"/>
              <p:cNvSpPr/>
              <p:nvPr/>
            </p:nvSpPr>
            <p:spPr>
              <a:xfrm rot="10800000">
                <a:off x="1230812" y="2046"/>
                <a:ext cx="332098" cy="1560863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6" tIns="71436" rIns="71436" bIns="71436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04" name="Shape 504" descr="矩形 59"/>
              <p:cNvSpPr/>
              <p:nvPr/>
            </p:nvSpPr>
            <p:spPr>
              <a:xfrm rot="5400000">
                <a:off x="615408" y="615402"/>
                <a:ext cx="332098" cy="156290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6" tIns="71436" rIns="71436" bIns="71436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05" name="Shape 505" descr="矩形 61"/>
              <p:cNvSpPr/>
              <p:nvPr/>
            </p:nvSpPr>
            <p:spPr>
              <a:xfrm rot="18900000">
                <a:off x="615405" y="-157642"/>
                <a:ext cx="332098" cy="1878192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6" tIns="71436" rIns="71436" bIns="71436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508" name="Shape 508" descr="分点上标题"/>
          <p:cNvSpPr/>
          <p:nvPr/>
        </p:nvSpPr>
        <p:spPr>
          <a:xfrm>
            <a:off x="3515648" y="523854"/>
            <a:ext cx="7226856" cy="25958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 anchor="ctr">
            <a:spAutoFit/>
          </a:bodyPr>
          <a:lstStyle/>
          <a:p>
            <a:pPr>
              <a:defRPr sz="13600" b="0">
                <a:solidFill>
                  <a:srgbClr val="F7C033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>
                <a:solidFill>
                  <a:srgbClr val="000000"/>
                </a:solidFill>
              </a:rPr>
              <a:t>产品</a:t>
            </a:r>
            <a:r>
              <a:rPr>
                <a:solidFill>
                  <a:srgbClr val="FFA734"/>
                </a:solidFill>
              </a:rPr>
              <a:t>理念</a:t>
            </a:r>
          </a:p>
        </p:txBody>
      </p:sp>
      <p:sp>
        <p:nvSpPr>
          <p:cNvPr id="509" name="Shape 509" descr="文本框 29"/>
          <p:cNvSpPr/>
          <p:nvPr/>
        </p:nvSpPr>
        <p:spPr>
          <a:xfrm>
            <a:off x="1036603" y="5316956"/>
            <a:ext cx="7091089" cy="25704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>
            <a:lvl1pPr>
              <a:defRPr sz="13400">
                <a:solidFill>
                  <a:schemeClr val="accent4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科学的</a:t>
            </a:r>
          </a:p>
        </p:txBody>
      </p:sp>
      <p:sp>
        <p:nvSpPr>
          <p:cNvPr id="510" name="Shape 510" descr="文本框 29"/>
          <p:cNvSpPr/>
          <p:nvPr/>
        </p:nvSpPr>
        <p:spPr>
          <a:xfrm>
            <a:off x="10773535" y="8204073"/>
            <a:ext cx="5290811" cy="25704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/>
          <a:p>
            <a:pPr>
              <a:defRPr sz="13400">
                <a:solidFill>
                  <a:srgbClr val="FFA734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私人的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1" grpId="1" animBg="1" advAuto="0"/>
      <p:bldP spid="510" grpId="2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Shape 581" descr="直接连接符 5"/>
          <p:cNvSpPr/>
          <p:nvPr/>
        </p:nvSpPr>
        <p:spPr>
          <a:xfrm>
            <a:off x="1109179" y="4113617"/>
            <a:ext cx="1882601" cy="44270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7200" y="7200"/>
                  <a:pt x="14400" y="14400"/>
                  <a:pt x="21600" y="2160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516" name="Shape 516" descr="椭圆 32"/>
          <p:cNvSpPr/>
          <p:nvPr/>
        </p:nvSpPr>
        <p:spPr>
          <a:xfrm rot="19601501">
            <a:off x="-354788" y="2093097"/>
            <a:ext cx="2104349" cy="2104349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82" name="Shape 582" descr="直接连接符 36"/>
          <p:cNvSpPr/>
          <p:nvPr/>
        </p:nvSpPr>
        <p:spPr>
          <a:xfrm>
            <a:off x="7454524" y="3470108"/>
            <a:ext cx="709452" cy="17568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518" name="Shape 518" descr="椭圆 67"/>
          <p:cNvSpPr/>
          <p:nvPr/>
        </p:nvSpPr>
        <p:spPr>
          <a:xfrm rot="19902816">
            <a:off x="7915823" y="2705401"/>
            <a:ext cx="793485" cy="79348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519" name="Connector 519" descr="直接连接符 70"/>
          <p:cNvCxnSpPr>
            <a:stCxn id="520" idx="0"/>
            <a:endCxn id="516" idx="0"/>
          </p:cNvCxnSpPr>
          <p:nvPr/>
        </p:nvCxnSpPr>
        <p:spPr>
          <a:xfrm flipH="1" flipV="1">
            <a:off x="697386" y="3145271"/>
            <a:ext cx="3548455" cy="23253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520" name="Shape 520" descr="椭圆 73"/>
          <p:cNvSpPr/>
          <p:nvPr/>
        </p:nvSpPr>
        <p:spPr>
          <a:xfrm rot="18518723">
            <a:off x="3849098" y="2771781"/>
            <a:ext cx="793485" cy="793486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83" name="Shape 583" descr="直接连接符 116"/>
          <p:cNvSpPr/>
          <p:nvPr/>
        </p:nvSpPr>
        <p:spPr>
          <a:xfrm>
            <a:off x="5177737" y="6853353"/>
            <a:ext cx="936629" cy="42521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4400" y="14400"/>
                  <a:pt x="7200" y="7200"/>
                  <a:pt x="0" y="0"/>
                </a:cubicBezTo>
              </a:path>
            </a:pathLst>
          </a:custGeom>
          <a:ln w="12700">
            <a:solidFill>
              <a:schemeClr val="accent4">
                <a:alpha val="10000"/>
              </a:schemeClr>
            </a:solidFill>
            <a:miter/>
          </a:ln>
        </p:spPr>
        <p:txBody>
          <a:bodyPr/>
          <a:lstStyle/>
          <a:p>
            <a:endParaRPr/>
          </a:p>
        </p:txBody>
      </p:sp>
      <p:sp>
        <p:nvSpPr>
          <p:cNvPr id="522" name="Shape 522" descr="椭圆 119"/>
          <p:cNvSpPr/>
          <p:nvPr/>
        </p:nvSpPr>
        <p:spPr>
          <a:xfrm rot="19644584">
            <a:off x="5629558" y="11091233"/>
            <a:ext cx="1235437" cy="1235437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3" name="Shape 523" descr="椭圆 125"/>
          <p:cNvSpPr/>
          <p:nvPr/>
        </p:nvSpPr>
        <p:spPr>
          <a:xfrm rot="18901075">
            <a:off x="22638765" y="1006480"/>
            <a:ext cx="793485" cy="79348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4" name="Shape 524" descr="椭圆 126"/>
          <p:cNvSpPr/>
          <p:nvPr/>
        </p:nvSpPr>
        <p:spPr>
          <a:xfrm rot="18901075">
            <a:off x="21628713" y="11189723"/>
            <a:ext cx="2448613" cy="2448613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525" name="Connector 525" descr="直接连接符 127"/>
          <p:cNvCxnSpPr>
            <a:stCxn id="518" idx="0"/>
            <a:endCxn id="526" idx="0"/>
          </p:cNvCxnSpPr>
          <p:nvPr/>
        </p:nvCxnSpPr>
        <p:spPr>
          <a:xfrm>
            <a:off x="8312565" y="3102143"/>
            <a:ext cx="2773322" cy="482627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sp>
        <p:nvSpPr>
          <p:cNvPr id="526" name="Shape 526" descr="椭圆 130"/>
          <p:cNvSpPr/>
          <p:nvPr/>
        </p:nvSpPr>
        <p:spPr>
          <a:xfrm rot="19902816">
            <a:off x="10941004" y="3439887"/>
            <a:ext cx="289765" cy="28976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7" name="Shape 527" descr="椭圆 132"/>
          <p:cNvSpPr/>
          <p:nvPr/>
        </p:nvSpPr>
        <p:spPr>
          <a:xfrm rot="19902816">
            <a:off x="5032854" y="940843"/>
            <a:ext cx="289765" cy="289765"/>
          </a:xfrm>
          <a:prstGeom prst="ellipse">
            <a:avLst/>
          </a:prstGeom>
          <a:solidFill>
            <a:schemeClr val="accent4">
              <a:alpha val="10000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cxnSp>
        <p:nvCxnSpPr>
          <p:cNvPr id="528" name="Connector 528" descr="直接连接符 133"/>
          <p:cNvCxnSpPr>
            <a:stCxn id="527" idx="0"/>
            <a:endCxn id="520" idx="0"/>
          </p:cNvCxnSpPr>
          <p:nvPr/>
        </p:nvCxnSpPr>
        <p:spPr>
          <a:xfrm flipH="1">
            <a:off x="4245840" y="1085725"/>
            <a:ext cx="931897" cy="2082799"/>
          </a:xfrm>
          <a:prstGeom prst="straightConnector1">
            <a:avLst/>
          </a:prstGeom>
          <a:ln w="12700">
            <a:solidFill>
              <a:schemeClr val="accent4">
                <a:alpha val="10000"/>
              </a:schemeClr>
            </a:solidFill>
            <a:miter/>
          </a:ln>
        </p:spPr>
      </p:cxnSp>
      <p:grpSp>
        <p:nvGrpSpPr>
          <p:cNvPr id="553" name="Group 553" descr="组合 33"/>
          <p:cNvGrpSpPr/>
          <p:nvPr/>
        </p:nvGrpSpPr>
        <p:grpSpPr>
          <a:xfrm>
            <a:off x="16330319" y="11660626"/>
            <a:ext cx="4081079" cy="982281"/>
            <a:chOff x="0" y="0"/>
            <a:chExt cx="4081078" cy="982279"/>
          </a:xfrm>
        </p:grpSpPr>
        <p:sp>
          <p:nvSpPr>
            <p:cNvPr id="529" name="Shape 529" descr="椭圆 34"/>
            <p:cNvSpPr/>
            <p:nvPr/>
          </p:nvSpPr>
          <p:spPr>
            <a:xfrm rot="10800000">
              <a:off x="3941378" y="842577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0" name="Shape 530" descr="椭圆 35"/>
            <p:cNvSpPr/>
            <p:nvPr/>
          </p:nvSpPr>
          <p:spPr>
            <a:xfrm rot="10800000">
              <a:off x="3503448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1" name="Shape 531" descr="椭圆 37"/>
            <p:cNvSpPr/>
            <p:nvPr/>
          </p:nvSpPr>
          <p:spPr>
            <a:xfrm rot="10800000">
              <a:off x="3065518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2" name="Shape 532" descr="椭圆 38"/>
            <p:cNvSpPr/>
            <p:nvPr/>
          </p:nvSpPr>
          <p:spPr>
            <a:xfrm rot="10800000">
              <a:off x="2627588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3" name="Shape 533" descr="椭圆 39"/>
            <p:cNvSpPr/>
            <p:nvPr/>
          </p:nvSpPr>
          <p:spPr>
            <a:xfrm rot="10800000">
              <a:off x="2189656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4" name="Shape 534" descr="椭圆 40"/>
            <p:cNvSpPr/>
            <p:nvPr/>
          </p:nvSpPr>
          <p:spPr>
            <a:xfrm rot="10800000">
              <a:off x="1751724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5" name="Shape 535" descr="椭圆 41"/>
            <p:cNvSpPr/>
            <p:nvPr/>
          </p:nvSpPr>
          <p:spPr>
            <a:xfrm rot="10800000">
              <a:off x="1313794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6" name="Shape 536" descr="椭圆 42"/>
            <p:cNvSpPr/>
            <p:nvPr/>
          </p:nvSpPr>
          <p:spPr>
            <a:xfrm rot="10800000">
              <a:off x="875863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7" name="Shape 537" descr="椭圆 51"/>
            <p:cNvSpPr/>
            <p:nvPr/>
          </p:nvSpPr>
          <p:spPr>
            <a:xfrm rot="10800000">
              <a:off x="437931" y="84257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8" name="Shape 538" descr="椭圆 52"/>
            <p:cNvSpPr/>
            <p:nvPr/>
          </p:nvSpPr>
          <p:spPr>
            <a:xfrm rot="10800000">
              <a:off x="0" y="842579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9" name="Shape 539" descr="椭圆 53"/>
            <p:cNvSpPr/>
            <p:nvPr/>
          </p:nvSpPr>
          <p:spPr>
            <a:xfrm rot="10800000">
              <a:off x="3065518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0" name="Shape 540" descr="椭圆 54"/>
            <p:cNvSpPr/>
            <p:nvPr/>
          </p:nvSpPr>
          <p:spPr>
            <a:xfrm rot="10800000">
              <a:off x="2627588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1" name="Shape 541" descr="椭圆 60"/>
            <p:cNvSpPr/>
            <p:nvPr/>
          </p:nvSpPr>
          <p:spPr>
            <a:xfrm rot="10800000">
              <a:off x="2189656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2" name="Shape 542" descr="椭圆 61"/>
            <p:cNvSpPr/>
            <p:nvPr/>
          </p:nvSpPr>
          <p:spPr>
            <a:xfrm rot="10800000">
              <a:off x="1751724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3" name="Shape 543" descr="椭圆 62"/>
            <p:cNvSpPr/>
            <p:nvPr/>
          </p:nvSpPr>
          <p:spPr>
            <a:xfrm rot="10800000">
              <a:off x="1313794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4" name="Shape 544" descr="椭圆 63"/>
            <p:cNvSpPr/>
            <p:nvPr/>
          </p:nvSpPr>
          <p:spPr>
            <a:xfrm rot="10800000">
              <a:off x="875863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5" name="Shape 545" descr="椭圆 64"/>
            <p:cNvSpPr/>
            <p:nvPr/>
          </p:nvSpPr>
          <p:spPr>
            <a:xfrm rot="10800000">
              <a:off x="437931" y="421289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6" name="Shape 546" descr="椭圆 65"/>
            <p:cNvSpPr/>
            <p:nvPr/>
          </p:nvSpPr>
          <p:spPr>
            <a:xfrm rot="10800000">
              <a:off x="0" y="421289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7" name="Shape 547" descr="椭圆 66"/>
            <p:cNvSpPr/>
            <p:nvPr/>
          </p:nvSpPr>
          <p:spPr>
            <a:xfrm rot="10800000">
              <a:off x="2189656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8" name="Shape 548" descr="椭圆 68"/>
            <p:cNvSpPr/>
            <p:nvPr/>
          </p:nvSpPr>
          <p:spPr>
            <a:xfrm rot="10800000">
              <a:off x="1751724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9" name="Shape 549" descr="椭圆 69"/>
            <p:cNvSpPr/>
            <p:nvPr/>
          </p:nvSpPr>
          <p:spPr>
            <a:xfrm rot="10800000">
              <a:off x="1313794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0" name="Shape 550" descr="椭圆 71"/>
            <p:cNvSpPr/>
            <p:nvPr/>
          </p:nvSpPr>
          <p:spPr>
            <a:xfrm rot="10800000">
              <a:off x="875863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1" name="Shape 551" descr="椭圆 72"/>
            <p:cNvSpPr/>
            <p:nvPr/>
          </p:nvSpPr>
          <p:spPr>
            <a:xfrm rot="10800000">
              <a:off x="437931" y="-1"/>
              <a:ext cx="139701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2" name="Shape 552" descr="椭圆 74"/>
            <p:cNvSpPr/>
            <p:nvPr/>
          </p:nvSpPr>
          <p:spPr>
            <a:xfrm rot="10800000">
              <a:off x="0" y="-1"/>
              <a:ext cx="139700" cy="139701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569" name="Group 569" descr="组合 77"/>
          <p:cNvGrpSpPr/>
          <p:nvPr/>
        </p:nvGrpSpPr>
        <p:grpSpPr>
          <a:xfrm>
            <a:off x="12685093" y="1687429"/>
            <a:ext cx="2347459" cy="940686"/>
            <a:chOff x="0" y="12699"/>
            <a:chExt cx="2347458" cy="940684"/>
          </a:xfrm>
        </p:grpSpPr>
        <p:sp>
          <p:nvSpPr>
            <p:cNvPr id="554" name="Shape 554" descr="文本框 78"/>
            <p:cNvSpPr/>
            <p:nvPr/>
          </p:nvSpPr>
          <p:spPr>
            <a:xfrm rot="16200000">
              <a:off x="199948" y="-187249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55" name="Shape 555" descr="文本框 79"/>
            <p:cNvSpPr/>
            <p:nvPr/>
          </p:nvSpPr>
          <p:spPr>
            <a:xfrm rot="16200000">
              <a:off x="612364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56" name="Shape 556" descr="文本框 80"/>
            <p:cNvSpPr/>
            <p:nvPr/>
          </p:nvSpPr>
          <p:spPr>
            <a:xfrm rot="16200000">
              <a:off x="101438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57" name="Shape 557" descr="文本框 81"/>
            <p:cNvSpPr/>
            <p:nvPr/>
          </p:nvSpPr>
          <p:spPr>
            <a:xfrm rot="16200000">
              <a:off x="141640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58" name="Shape 558" descr="文本框 82"/>
            <p:cNvSpPr/>
            <p:nvPr/>
          </p:nvSpPr>
          <p:spPr>
            <a:xfrm rot="16200000">
              <a:off x="181842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59" name="Shape 559" descr="文本框 83"/>
            <p:cNvSpPr/>
            <p:nvPr/>
          </p:nvSpPr>
          <p:spPr>
            <a:xfrm rot="16200000">
              <a:off x="21034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60" name="Shape 560" descr="文本框 84"/>
            <p:cNvSpPr/>
            <p:nvPr/>
          </p:nvSpPr>
          <p:spPr>
            <a:xfrm rot="16200000">
              <a:off x="61236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61" name="Shape 561" descr="文本框 85"/>
            <p:cNvSpPr/>
            <p:nvPr/>
          </p:nvSpPr>
          <p:spPr>
            <a:xfrm rot="16200000">
              <a:off x="101438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62" name="Shape 562" descr="文本框 86"/>
            <p:cNvSpPr/>
            <p:nvPr/>
          </p:nvSpPr>
          <p:spPr>
            <a:xfrm rot="16200000">
              <a:off x="141640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63" name="Shape 563" descr="文本框 87"/>
            <p:cNvSpPr/>
            <p:nvPr/>
          </p:nvSpPr>
          <p:spPr>
            <a:xfrm rot="16200000">
              <a:off x="181842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64" name="Shape 564" descr="文本框 88"/>
            <p:cNvSpPr/>
            <p:nvPr/>
          </p:nvSpPr>
          <p:spPr>
            <a:xfrm rot="16200000">
              <a:off x="21034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65" name="Shape 565" descr="文本框 89"/>
            <p:cNvSpPr/>
            <p:nvPr/>
          </p:nvSpPr>
          <p:spPr>
            <a:xfrm rot="16200000">
              <a:off x="61236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66" name="Shape 566" descr="文本框 90"/>
            <p:cNvSpPr/>
            <p:nvPr/>
          </p:nvSpPr>
          <p:spPr>
            <a:xfrm rot="16200000">
              <a:off x="101438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67" name="Shape 567" descr="文本框 91"/>
            <p:cNvSpPr/>
            <p:nvPr/>
          </p:nvSpPr>
          <p:spPr>
            <a:xfrm rot="16200000">
              <a:off x="141640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568" name="Shape 568" descr="文本框 92"/>
            <p:cNvSpPr/>
            <p:nvPr/>
          </p:nvSpPr>
          <p:spPr>
            <a:xfrm rot="16200000">
              <a:off x="181842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</p:grpSp>
      <p:sp>
        <p:nvSpPr>
          <p:cNvPr id="570" name="Shape 570" descr="文本框 29"/>
          <p:cNvSpPr/>
          <p:nvPr/>
        </p:nvSpPr>
        <p:spPr>
          <a:xfrm>
            <a:off x="6277590" y="5317045"/>
            <a:ext cx="17847477" cy="25704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/>
          <a:p>
            <a:pPr>
              <a:defRPr sz="13400" b="0">
                <a:solidFill>
                  <a:schemeClr val="accent4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0"/>
                </a:solidFill>
              </a:rPr>
              <a:t>定制属于您自己的FOF</a:t>
            </a:r>
          </a:p>
        </p:txBody>
      </p:sp>
      <p:sp>
        <p:nvSpPr>
          <p:cNvPr id="571" name="Shape 571" descr="文本框 29"/>
          <p:cNvSpPr/>
          <p:nvPr/>
        </p:nvSpPr>
        <p:spPr>
          <a:xfrm>
            <a:off x="1918336" y="8204073"/>
            <a:ext cx="20034482" cy="25704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/>
          <a:p>
            <a:pPr>
              <a:defRPr sz="13400" b="0">
                <a:solidFill>
                  <a:schemeClr val="accent4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00"/>
                </a:solidFill>
              </a:rPr>
              <a:t>用什么打造            FOF ?</a:t>
            </a:r>
          </a:p>
        </p:txBody>
      </p:sp>
      <p:grpSp>
        <p:nvGrpSpPr>
          <p:cNvPr id="577" name="Group 577" descr="组合 55"/>
          <p:cNvGrpSpPr/>
          <p:nvPr/>
        </p:nvGrpSpPr>
        <p:grpSpPr>
          <a:xfrm>
            <a:off x="-1371685" y="-1350879"/>
            <a:ext cx="4575048" cy="4575048"/>
            <a:chOff x="0" y="0"/>
            <a:chExt cx="4575047" cy="4575047"/>
          </a:xfrm>
        </p:grpSpPr>
        <p:sp>
          <p:nvSpPr>
            <p:cNvPr id="572" name="Shape 572" descr="圆: 空心 56"/>
            <p:cNvSpPr/>
            <p:nvPr/>
          </p:nvSpPr>
          <p:spPr>
            <a:xfrm rot="10800000">
              <a:off x="0" y="0"/>
              <a:ext cx="4575047" cy="45750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956" y="10800"/>
                  </a:moveTo>
                  <a:cubicBezTo>
                    <a:pt x="2956" y="15132"/>
                    <a:pt x="6468" y="18644"/>
                    <a:pt x="10800" y="18644"/>
                  </a:cubicBezTo>
                  <a:cubicBezTo>
                    <a:pt x="15132" y="18644"/>
                    <a:pt x="18644" y="15132"/>
                    <a:pt x="18644" y="10800"/>
                  </a:cubicBezTo>
                  <a:cubicBezTo>
                    <a:pt x="18644" y="6468"/>
                    <a:pt x="15132" y="2956"/>
                    <a:pt x="10800" y="2956"/>
                  </a:cubicBezTo>
                  <a:cubicBezTo>
                    <a:pt x="6468" y="2956"/>
                    <a:pt x="2956" y="6468"/>
                    <a:pt x="2956" y="108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576" name="Group 576" descr="组合 57"/>
            <p:cNvGrpSpPr/>
            <p:nvPr/>
          </p:nvGrpSpPr>
          <p:grpSpPr>
            <a:xfrm>
              <a:off x="1506068" y="1506070"/>
              <a:ext cx="1562913" cy="1562910"/>
              <a:chOff x="0" y="0"/>
              <a:chExt cx="1562911" cy="1562909"/>
            </a:xfrm>
          </p:grpSpPr>
          <p:sp>
            <p:nvSpPr>
              <p:cNvPr id="573" name="Shape 573" descr="矩形 58"/>
              <p:cNvSpPr/>
              <p:nvPr/>
            </p:nvSpPr>
            <p:spPr>
              <a:xfrm rot="10800000">
                <a:off x="1230812" y="2046"/>
                <a:ext cx="332098" cy="1560863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6" tIns="71436" rIns="71436" bIns="71436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74" name="Shape 574" descr="矩形 59"/>
              <p:cNvSpPr/>
              <p:nvPr/>
            </p:nvSpPr>
            <p:spPr>
              <a:xfrm rot="5400000">
                <a:off x="615408" y="615402"/>
                <a:ext cx="332098" cy="156290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6" tIns="71436" rIns="71436" bIns="71436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75" name="Shape 575" descr="矩形 61"/>
              <p:cNvSpPr/>
              <p:nvPr/>
            </p:nvSpPr>
            <p:spPr>
              <a:xfrm rot="18900000">
                <a:off x="615405" y="-157642"/>
                <a:ext cx="332098" cy="1878192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6" tIns="71436" rIns="71436" bIns="71436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578" name="Shape 578" descr="分点上标题"/>
          <p:cNvSpPr/>
          <p:nvPr/>
        </p:nvSpPr>
        <p:spPr>
          <a:xfrm>
            <a:off x="3515648" y="523854"/>
            <a:ext cx="7226856" cy="25958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 anchor="ctr">
            <a:spAutoFit/>
          </a:bodyPr>
          <a:lstStyle/>
          <a:p>
            <a:pPr>
              <a:defRPr sz="13600" b="0">
                <a:solidFill>
                  <a:srgbClr val="F7C033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>
                <a:solidFill>
                  <a:srgbClr val="000000"/>
                </a:solidFill>
              </a:rPr>
              <a:t>产品</a:t>
            </a:r>
            <a:r>
              <a:rPr>
                <a:solidFill>
                  <a:srgbClr val="FFA734"/>
                </a:solidFill>
              </a:rPr>
              <a:t>理念</a:t>
            </a:r>
          </a:p>
        </p:txBody>
      </p:sp>
      <p:sp>
        <p:nvSpPr>
          <p:cNvPr id="579" name="Shape 579" descr="文本框 29"/>
          <p:cNvSpPr/>
          <p:nvPr/>
        </p:nvSpPr>
        <p:spPr>
          <a:xfrm>
            <a:off x="1036603" y="5316956"/>
            <a:ext cx="7091089" cy="25704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>
            <a:lvl1pPr>
              <a:defRPr sz="13400">
                <a:solidFill>
                  <a:srgbClr val="FFA734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科学的</a:t>
            </a:r>
          </a:p>
        </p:txBody>
      </p:sp>
      <p:sp>
        <p:nvSpPr>
          <p:cNvPr id="580" name="Shape 580" descr="文本框 29"/>
          <p:cNvSpPr/>
          <p:nvPr/>
        </p:nvSpPr>
        <p:spPr>
          <a:xfrm>
            <a:off x="10773535" y="8204073"/>
            <a:ext cx="5290811" cy="25704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/>
          <a:p>
            <a:pPr>
              <a:defRPr sz="13400">
                <a:solidFill>
                  <a:srgbClr val="FFA734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私人的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9" name="Group 599"/>
          <p:cNvGrpSpPr/>
          <p:nvPr/>
        </p:nvGrpSpPr>
        <p:grpSpPr>
          <a:xfrm>
            <a:off x="-759740" y="842144"/>
            <a:ext cx="25344190" cy="13303316"/>
            <a:chOff x="0" y="0"/>
            <a:chExt cx="25344189" cy="13303315"/>
          </a:xfrm>
        </p:grpSpPr>
        <p:sp>
          <p:nvSpPr>
            <p:cNvPr id="643" name="Shape 643" descr="直接连接符 5"/>
            <p:cNvSpPr/>
            <p:nvPr/>
          </p:nvSpPr>
          <p:spPr>
            <a:xfrm>
              <a:off x="1868918" y="3271473"/>
              <a:ext cx="1882602" cy="44270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7200" y="7200"/>
                    <a:pt x="14400" y="14400"/>
                    <a:pt x="21600" y="21600"/>
                  </a:cubicBezTo>
                </a:path>
              </a:pathLst>
            </a:custGeom>
            <a:noFill/>
            <a:ln w="12700" cap="flat">
              <a:solidFill>
                <a:schemeClr val="accent4">
                  <a:alpha val="10000"/>
                </a:scheme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586" name="Shape 586" descr="椭圆 32"/>
            <p:cNvSpPr/>
            <p:nvPr/>
          </p:nvSpPr>
          <p:spPr>
            <a:xfrm rot="19601501">
              <a:off x="404952" y="1250953"/>
              <a:ext cx="2104349" cy="2104349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4" name="Shape 644" descr="直接连接符 36"/>
            <p:cNvSpPr/>
            <p:nvPr/>
          </p:nvSpPr>
          <p:spPr>
            <a:xfrm>
              <a:off x="8214263" y="2627964"/>
              <a:ext cx="709453" cy="17568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00" y="14400"/>
                    <a:pt x="14400" y="7200"/>
                    <a:pt x="21600" y="0"/>
                  </a:cubicBezTo>
                </a:path>
              </a:pathLst>
            </a:custGeom>
            <a:noFill/>
            <a:ln w="12700" cap="flat">
              <a:solidFill>
                <a:schemeClr val="accent4">
                  <a:alpha val="10000"/>
                </a:scheme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588" name="Shape 588" descr="椭圆 67"/>
            <p:cNvSpPr/>
            <p:nvPr/>
          </p:nvSpPr>
          <p:spPr>
            <a:xfrm rot="19902816">
              <a:off x="8675563" y="1863257"/>
              <a:ext cx="793485" cy="793485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cxnSp>
          <p:nvCxnSpPr>
            <p:cNvPr id="589" name="Connector 589" descr="直接连接符 70"/>
            <p:cNvCxnSpPr>
              <a:stCxn id="590" idx="0"/>
              <a:endCxn id="586" idx="0"/>
            </p:cNvCxnSpPr>
            <p:nvPr/>
          </p:nvCxnSpPr>
          <p:spPr>
            <a:xfrm flipH="1" flipV="1">
              <a:off x="1457126" y="2303127"/>
              <a:ext cx="3548454" cy="23253"/>
            </a:xfrm>
            <a:prstGeom prst="straightConnector1">
              <a:avLst/>
            </a:prstGeom>
            <a:ln w="12700" cap="flat">
              <a:solidFill>
                <a:schemeClr val="accent4">
                  <a:alpha val="10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590" name="Shape 590" descr="椭圆 73"/>
            <p:cNvSpPr/>
            <p:nvPr/>
          </p:nvSpPr>
          <p:spPr>
            <a:xfrm rot="18518723">
              <a:off x="4608837" y="1929637"/>
              <a:ext cx="793485" cy="793485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5" name="Shape 645" descr="直接连接符 116"/>
            <p:cNvSpPr/>
            <p:nvPr/>
          </p:nvSpPr>
          <p:spPr>
            <a:xfrm>
              <a:off x="5937477" y="6011209"/>
              <a:ext cx="936629" cy="4252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4400" y="14400"/>
                    <a:pt x="7200" y="7200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4">
                  <a:alpha val="10000"/>
                </a:schemeClr>
              </a:solidFill>
              <a:prstDash val="solid"/>
              <a:miter lim="800000"/>
            </a:ln>
            <a:effectLst/>
          </p:spPr>
          <p:txBody>
            <a:bodyPr/>
            <a:lstStyle/>
            <a:p>
              <a:endParaRPr/>
            </a:p>
          </p:txBody>
        </p:sp>
        <p:sp>
          <p:nvSpPr>
            <p:cNvPr id="592" name="Shape 592" descr="椭圆 119"/>
            <p:cNvSpPr/>
            <p:nvPr/>
          </p:nvSpPr>
          <p:spPr>
            <a:xfrm rot="19644584">
              <a:off x="6389297" y="10249089"/>
              <a:ext cx="1235438" cy="1235437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3" name="Shape 593" descr="椭圆 125"/>
            <p:cNvSpPr/>
            <p:nvPr/>
          </p:nvSpPr>
          <p:spPr>
            <a:xfrm rot="18901075">
              <a:off x="23398505" y="164335"/>
              <a:ext cx="793485" cy="793485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4" name="Shape 594" descr="椭圆 126"/>
            <p:cNvSpPr/>
            <p:nvPr/>
          </p:nvSpPr>
          <p:spPr>
            <a:xfrm rot="18901075">
              <a:off x="22388453" y="10347579"/>
              <a:ext cx="2448613" cy="2448613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cxnSp>
          <p:nvCxnSpPr>
            <p:cNvPr id="595" name="Connector 595" descr="直接连接符 127"/>
            <p:cNvCxnSpPr>
              <a:stCxn id="588" idx="0"/>
              <a:endCxn id="596" idx="0"/>
            </p:cNvCxnSpPr>
            <p:nvPr/>
          </p:nvCxnSpPr>
          <p:spPr>
            <a:xfrm>
              <a:off x="9072305" y="2259999"/>
              <a:ext cx="2773321" cy="482627"/>
            </a:xfrm>
            <a:prstGeom prst="straightConnector1">
              <a:avLst/>
            </a:prstGeom>
            <a:ln w="12700" cap="flat">
              <a:solidFill>
                <a:schemeClr val="accent4">
                  <a:alpha val="10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596" name="Shape 596" descr="椭圆 130"/>
            <p:cNvSpPr/>
            <p:nvPr/>
          </p:nvSpPr>
          <p:spPr>
            <a:xfrm rot="19902816">
              <a:off x="11700743" y="2597743"/>
              <a:ext cx="289765" cy="289765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7" name="Shape 597" descr="椭圆 132"/>
            <p:cNvSpPr/>
            <p:nvPr/>
          </p:nvSpPr>
          <p:spPr>
            <a:xfrm rot="19902816">
              <a:off x="5792594" y="98699"/>
              <a:ext cx="289765" cy="289765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cxnSp>
          <p:nvCxnSpPr>
            <p:cNvPr id="598" name="Connector 598" descr="直接连接符 133"/>
            <p:cNvCxnSpPr>
              <a:stCxn id="597" idx="0"/>
              <a:endCxn id="590" idx="0"/>
            </p:cNvCxnSpPr>
            <p:nvPr/>
          </p:nvCxnSpPr>
          <p:spPr>
            <a:xfrm flipH="1">
              <a:off x="5005579" y="243581"/>
              <a:ext cx="931898" cy="2082799"/>
            </a:xfrm>
            <a:prstGeom prst="straightConnector1">
              <a:avLst/>
            </a:prstGeom>
            <a:ln w="12700" cap="flat">
              <a:solidFill>
                <a:schemeClr val="accent4">
                  <a:alpha val="10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600" name="Shape 600"/>
          <p:cNvSpPr/>
          <p:nvPr/>
        </p:nvSpPr>
        <p:spPr>
          <a:xfrm>
            <a:off x="6127733" y="3699745"/>
            <a:ext cx="6446226" cy="1987076"/>
          </a:xfrm>
          <a:prstGeom prst="roundRect">
            <a:avLst>
              <a:gd name="adj" fmla="val 10348"/>
            </a:avLst>
          </a:prstGeom>
          <a:ln w="38100">
            <a:solidFill>
              <a:srgbClr val="FFA734"/>
            </a:solidFill>
            <a:prstDash val="dash"/>
            <a:miter/>
          </a:ln>
        </p:spPr>
        <p:txBody>
          <a:bodyPr lIns="71436" tIns="71436" rIns="71436" bIns="71436" anchor="ctr"/>
          <a:lstStyle/>
          <a:p>
            <a:pPr algn="ctr">
              <a:defRPr sz="35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601" name="Shape 601"/>
          <p:cNvSpPr/>
          <p:nvPr/>
        </p:nvSpPr>
        <p:spPr>
          <a:xfrm>
            <a:off x="6246264" y="3936363"/>
            <a:ext cx="6230810" cy="17424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全面完善的</a:t>
            </a:r>
          </a:p>
          <a:p>
            <a:pPr algn="ctr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基金评价体系</a:t>
            </a:r>
          </a:p>
        </p:txBody>
      </p:sp>
      <p:sp>
        <p:nvSpPr>
          <p:cNvPr id="602" name="Shape 602" descr="箭头: 右 4"/>
          <p:cNvSpPr/>
          <p:nvPr/>
        </p:nvSpPr>
        <p:spPr>
          <a:xfrm>
            <a:off x="12873721" y="5526063"/>
            <a:ext cx="1397342" cy="509591"/>
          </a:xfrm>
          <a:prstGeom prst="rightArrow">
            <a:avLst>
              <a:gd name="adj1" fmla="val 30099"/>
              <a:gd name="adj2" fmla="val 62304"/>
            </a:avLst>
          </a:prstGeom>
          <a:solidFill>
            <a:srgbClr val="FFA734"/>
          </a:solidFill>
          <a:ln w="12700">
            <a:miter lim="400000"/>
          </a:ln>
        </p:spPr>
        <p:txBody>
          <a:bodyPr lIns="71436" tIns="71436" rIns="71436" bIns="71436" anchor="ctr"/>
          <a:lstStyle/>
          <a:p>
            <a:pPr algn="ctr" defTabSz="1828344">
              <a:defRPr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03" name="Shape 603"/>
          <p:cNvSpPr/>
          <p:nvPr/>
        </p:nvSpPr>
        <p:spPr>
          <a:xfrm>
            <a:off x="14781610" y="4292303"/>
            <a:ext cx="8086491" cy="1233760"/>
          </a:xfrm>
          <a:prstGeom prst="roundRect">
            <a:avLst>
              <a:gd name="adj" fmla="val 14562"/>
            </a:avLst>
          </a:prstGeom>
          <a:ln w="19050">
            <a:solidFill>
              <a:srgbClr val="1F4E79"/>
            </a:solidFill>
            <a:prstDash val="dash"/>
            <a:miter/>
          </a:ln>
        </p:spPr>
        <p:txBody>
          <a:bodyPr lIns="71436" tIns="71436" rIns="71436" bIns="71436" anchor="ctr"/>
          <a:lstStyle/>
          <a:p>
            <a:pPr algn="ctr">
              <a:defRPr sz="35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604" name="Shape 604"/>
          <p:cNvSpPr/>
          <p:nvPr/>
        </p:nvSpPr>
        <p:spPr>
          <a:xfrm>
            <a:off x="14834229" y="4450713"/>
            <a:ext cx="7981253" cy="9169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传统评价+人工智能</a:t>
            </a:r>
          </a:p>
        </p:txBody>
      </p:sp>
      <p:sp>
        <p:nvSpPr>
          <p:cNvPr id="605" name="Shape 605"/>
          <p:cNvSpPr/>
          <p:nvPr/>
        </p:nvSpPr>
        <p:spPr>
          <a:xfrm>
            <a:off x="6138556" y="8547627"/>
            <a:ext cx="6446226" cy="1233760"/>
          </a:xfrm>
          <a:prstGeom prst="roundRect">
            <a:avLst>
              <a:gd name="adj" fmla="val 14562"/>
            </a:avLst>
          </a:prstGeom>
          <a:ln w="38100">
            <a:solidFill>
              <a:srgbClr val="FFA734"/>
            </a:solidFill>
            <a:prstDash val="dash"/>
            <a:miter/>
          </a:ln>
        </p:spPr>
        <p:txBody>
          <a:bodyPr lIns="71436" tIns="71436" rIns="71436" bIns="71436" anchor="ctr"/>
          <a:lstStyle/>
          <a:p>
            <a:pPr algn="ctr">
              <a:defRPr sz="35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606" name="Shape 606"/>
          <p:cNvSpPr/>
          <p:nvPr/>
        </p:nvSpPr>
        <p:spPr>
          <a:xfrm>
            <a:off x="6483363" y="8706037"/>
            <a:ext cx="5734967" cy="9169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高度参与配置流程</a:t>
            </a:r>
          </a:p>
        </p:txBody>
      </p:sp>
      <p:sp>
        <p:nvSpPr>
          <p:cNvPr id="607" name="Shape 607" descr="箭头: 右 97"/>
          <p:cNvSpPr/>
          <p:nvPr/>
        </p:nvSpPr>
        <p:spPr>
          <a:xfrm>
            <a:off x="12873722" y="9614218"/>
            <a:ext cx="1397339" cy="538163"/>
          </a:xfrm>
          <a:prstGeom prst="rightArrow">
            <a:avLst>
              <a:gd name="adj1" fmla="val 33121"/>
              <a:gd name="adj2" fmla="val 66971"/>
            </a:avLst>
          </a:prstGeom>
          <a:solidFill>
            <a:srgbClr val="FFA734"/>
          </a:solidFill>
          <a:ln w="12700">
            <a:miter lim="400000"/>
          </a:ln>
        </p:spPr>
        <p:txBody>
          <a:bodyPr lIns="71436" tIns="71436" rIns="71436" bIns="71436" anchor="ctr"/>
          <a:lstStyle/>
          <a:p>
            <a:pPr algn="ctr" defTabSz="1828344">
              <a:defRPr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08" name="Shape 608"/>
          <p:cNvSpPr/>
          <p:nvPr/>
        </p:nvSpPr>
        <p:spPr>
          <a:xfrm>
            <a:off x="6132630" y="5961767"/>
            <a:ext cx="6436433" cy="2084608"/>
          </a:xfrm>
          <a:prstGeom prst="roundRect">
            <a:avLst>
              <a:gd name="adj" fmla="val 8618"/>
            </a:avLst>
          </a:prstGeom>
          <a:ln w="38100">
            <a:solidFill>
              <a:srgbClr val="FFA734"/>
            </a:solidFill>
            <a:prstDash val="dash"/>
            <a:miter/>
          </a:ln>
        </p:spPr>
        <p:txBody>
          <a:bodyPr lIns="71436" tIns="71436" rIns="71436" bIns="71436" anchor="ctr"/>
          <a:lstStyle/>
          <a:p>
            <a:pPr algn="ctr">
              <a:defRPr sz="35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609" name="Shape 609"/>
          <p:cNvSpPr/>
          <p:nvPr/>
        </p:nvSpPr>
        <p:spPr>
          <a:xfrm>
            <a:off x="7012076" y="6132850"/>
            <a:ext cx="4589001" cy="17424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科学有效的</a:t>
            </a:r>
          </a:p>
          <a:p>
            <a:pPr algn="ctr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资产配置理论</a:t>
            </a:r>
          </a:p>
        </p:txBody>
      </p:sp>
      <p:sp>
        <p:nvSpPr>
          <p:cNvPr id="610" name="Shape 610"/>
          <p:cNvSpPr/>
          <p:nvPr/>
        </p:nvSpPr>
        <p:spPr>
          <a:xfrm>
            <a:off x="14933294" y="5983093"/>
            <a:ext cx="7929123" cy="1233760"/>
          </a:xfrm>
          <a:prstGeom prst="roundRect">
            <a:avLst>
              <a:gd name="adj" fmla="val 13018"/>
            </a:avLst>
          </a:prstGeom>
          <a:ln w="19050">
            <a:solidFill>
              <a:srgbClr val="1F4E79"/>
            </a:solidFill>
            <a:prstDash val="dash"/>
            <a:miter/>
          </a:ln>
        </p:spPr>
        <p:txBody>
          <a:bodyPr lIns="71436" tIns="71436" rIns="71436" bIns="71436" anchor="ctr"/>
          <a:lstStyle/>
          <a:p>
            <a:pPr algn="ctr" defTabSz="1828344">
              <a:defRPr b="0"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611" name="Shape 611"/>
          <p:cNvSpPr/>
          <p:nvPr/>
        </p:nvSpPr>
        <p:spPr>
          <a:xfrm>
            <a:off x="14923769" y="6143682"/>
            <a:ext cx="7689043" cy="9169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 defTabSz="1828344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配置风险+前沿创新</a:t>
            </a:r>
          </a:p>
        </p:txBody>
      </p:sp>
      <p:sp>
        <p:nvSpPr>
          <p:cNvPr id="612" name="Shape 612"/>
          <p:cNvSpPr/>
          <p:nvPr/>
        </p:nvSpPr>
        <p:spPr>
          <a:xfrm>
            <a:off x="6138556" y="10022684"/>
            <a:ext cx="6446226" cy="1276411"/>
          </a:xfrm>
          <a:prstGeom prst="roundRect">
            <a:avLst>
              <a:gd name="adj" fmla="val 14075"/>
            </a:avLst>
          </a:prstGeom>
          <a:ln w="38100">
            <a:solidFill>
              <a:srgbClr val="FFA734"/>
            </a:solidFill>
            <a:prstDash val="dash"/>
            <a:miter/>
          </a:ln>
        </p:spPr>
        <p:txBody>
          <a:bodyPr lIns="71436" tIns="71436" rIns="71436" bIns="71436" anchor="ctr"/>
          <a:lstStyle/>
          <a:p>
            <a:pPr algn="ctr">
              <a:defRPr sz="35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613" name="Shape 613"/>
          <p:cNvSpPr/>
          <p:nvPr/>
        </p:nvSpPr>
        <p:spPr>
          <a:xfrm>
            <a:off x="6130330" y="10202419"/>
            <a:ext cx="6462679" cy="9169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用户掌握全面信息</a:t>
            </a:r>
          </a:p>
        </p:txBody>
      </p:sp>
      <p:sp>
        <p:nvSpPr>
          <p:cNvPr id="614" name="Shape 614" descr="分点上标题"/>
          <p:cNvSpPr/>
          <p:nvPr/>
        </p:nvSpPr>
        <p:spPr>
          <a:xfrm>
            <a:off x="3515648" y="523854"/>
            <a:ext cx="7226856" cy="25958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 anchor="ctr">
            <a:spAutoFit/>
          </a:bodyPr>
          <a:lstStyle/>
          <a:p>
            <a:pPr>
              <a:defRPr sz="13600" b="0">
                <a:solidFill>
                  <a:srgbClr val="F7C033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>
                <a:solidFill>
                  <a:srgbClr val="FFA734"/>
                </a:solidFill>
              </a:rPr>
              <a:t>产品</a:t>
            </a:r>
            <a:r>
              <a:rPr>
                <a:solidFill>
                  <a:srgbClr val="000000"/>
                </a:solidFill>
              </a:rPr>
              <a:t>理念</a:t>
            </a:r>
          </a:p>
        </p:txBody>
      </p:sp>
      <p:grpSp>
        <p:nvGrpSpPr>
          <p:cNvPr id="620" name="Group 620" descr="组合 55"/>
          <p:cNvGrpSpPr/>
          <p:nvPr/>
        </p:nvGrpSpPr>
        <p:grpSpPr>
          <a:xfrm>
            <a:off x="-1202347" y="-1215409"/>
            <a:ext cx="4575048" cy="4575048"/>
            <a:chOff x="0" y="0"/>
            <a:chExt cx="4575047" cy="4575047"/>
          </a:xfrm>
        </p:grpSpPr>
        <p:sp>
          <p:nvSpPr>
            <p:cNvPr id="615" name="Shape 615" descr="圆: 空心 56"/>
            <p:cNvSpPr/>
            <p:nvPr/>
          </p:nvSpPr>
          <p:spPr>
            <a:xfrm rot="10800000">
              <a:off x="0" y="0"/>
              <a:ext cx="4575047" cy="45750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956" y="10800"/>
                  </a:moveTo>
                  <a:cubicBezTo>
                    <a:pt x="2956" y="15132"/>
                    <a:pt x="6468" y="18644"/>
                    <a:pt x="10800" y="18644"/>
                  </a:cubicBezTo>
                  <a:cubicBezTo>
                    <a:pt x="15132" y="18644"/>
                    <a:pt x="18644" y="15132"/>
                    <a:pt x="18644" y="10800"/>
                  </a:cubicBezTo>
                  <a:cubicBezTo>
                    <a:pt x="18644" y="6468"/>
                    <a:pt x="15132" y="2956"/>
                    <a:pt x="10800" y="2956"/>
                  </a:cubicBezTo>
                  <a:cubicBezTo>
                    <a:pt x="6468" y="2956"/>
                    <a:pt x="2956" y="6468"/>
                    <a:pt x="2956" y="108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619" name="Group 619" descr="组合 57"/>
            <p:cNvGrpSpPr/>
            <p:nvPr/>
          </p:nvGrpSpPr>
          <p:grpSpPr>
            <a:xfrm>
              <a:off x="1506068" y="1506070"/>
              <a:ext cx="1562913" cy="1562910"/>
              <a:chOff x="0" y="0"/>
              <a:chExt cx="1562911" cy="1562909"/>
            </a:xfrm>
          </p:grpSpPr>
          <p:sp>
            <p:nvSpPr>
              <p:cNvPr id="616" name="Shape 616" descr="矩形 58"/>
              <p:cNvSpPr/>
              <p:nvPr/>
            </p:nvSpPr>
            <p:spPr>
              <a:xfrm rot="10800000">
                <a:off x="1230812" y="2046"/>
                <a:ext cx="332098" cy="1560863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6" tIns="71436" rIns="71436" bIns="71436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17" name="Shape 617" descr="矩形 59"/>
              <p:cNvSpPr/>
              <p:nvPr/>
            </p:nvSpPr>
            <p:spPr>
              <a:xfrm rot="5400000">
                <a:off x="615408" y="615402"/>
                <a:ext cx="332098" cy="1562909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6" tIns="71436" rIns="71436" bIns="71436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18" name="Shape 618" descr="矩形 61"/>
              <p:cNvSpPr/>
              <p:nvPr/>
            </p:nvSpPr>
            <p:spPr>
              <a:xfrm rot="18900000">
                <a:off x="615405" y="-157642"/>
                <a:ext cx="332098" cy="1878192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6" tIns="71436" rIns="71436" bIns="71436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636" name="Group 636" descr="组合 77"/>
          <p:cNvGrpSpPr/>
          <p:nvPr/>
        </p:nvGrpSpPr>
        <p:grpSpPr>
          <a:xfrm>
            <a:off x="14649417" y="1755164"/>
            <a:ext cx="2347459" cy="940686"/>
            <a:chOff x="0" y="12699"/>
            <a:chExt cx="2347458" cy="940684"/>
          </a:xfrm>
        </p:grpSpPr>
        <p:sp>
          <p:nvSpPr>
            <p:cNvPr id="621" name="Shape 621" descr="文本框 78"/>
            <p:cNvSpPr/>
            <p:nvPr/>
          </p:nvSpPr>
          <p:spPr>
            <a:xfrm rot="16200000">
              <a:off x="199948" y="-187249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22" name="Shape 622" descr="文本框 79"/>
            <p:cNvSpPr/>
            <p:nvPr/>
          </p:nvSpPr>
          <p:spPr>
            <a:xfrm rot="16200000">
              <a:off x="612364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23" name="Shape 623" descr="文本框 80"/>
            <p:cNvSpPr/>
            <p:nvPr/>
          </p:nvSpPr>
          <p:spPr>
            <a:xfrm rot="16200000">
              <a:off x="101438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24" name="Shape 624" descr="文本框 81"/>
            <p:cNvSpPr/>
            <p:nvPr/>
          </p:nvSpPr>
          <p:spPr>
            <a:xfrm rot="16200000">
              <a:off x="141640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25" name="Shape 625" descr="文本框 82"/>
            <p:cNvSpPr/>
            <p:nvPr/>
          </p:nvSpPr>
          <p:spPr>
            <a:xfrm rot="16200000">
              <a:off x="1818426" y="-17999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26" name="Shape 626" descr="文本框 83"/>
            <p:cNvSpPr/>
            <p:nvPr/>
          </p:nvSpPr>
          <p:spPr>
            <a:xfrm rot="16200000">
              <a:off x="21034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27" name="Shape 627" descr="文本框 84"/>
            <p:cNvSpPr/>
            <p:nvPr/>
          </p:nvSpPr>
          <p:spPr>
            <a:xfrm rot="16200000">
              <a:off x="612364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28" name="Shape 628" descr="文本框 85"/>
            <p:cNvSpPr/>
            <p:nvPr/>
          </p:nvSpPr>
          <p:spPr>
            <a:xfrm rot="16200000">
              <a:off x="101438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29" name="Shape 629" descr="文本框 86"/>
            <p:cNvSpPr/>
            <p:nvPr/>
          </p:nvSpPr>
          <p:spPr>
            <a:xfrm rot="16200000">
              <a:off x="141640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30" name="Shape 630" descr="文本框 87"/>
            <p:cNvSpPr/>
            <p:nvPr/>
          </p:nvSpPr>
          <p:spPr>
            <a:xfrm rot="16200000">
              <a:off x="1818426" y="122181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31" name="Shape 631" descr="文本框 88"/>
            <p:cNvSpPr/>
            <p:nvPr/>
          </p:nvSpPr>
          <p:spPr>
            <a:xfrm rot="16200000">
              <a:off x="21034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32" name="Shape 632" descr="文本框 89"/>
            <p:cNvSpPr/>
            <p:nvPr/>
          </p:nvSpPr>
          <p:spPr>
            <a:xfrm rot="16200000">
              <a:off x="612364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33" name="Shape 633" descr="文本框 90"/>
            <p:cNvSpPr/>
            <p:nvPr/>
          </p:nvSpPr>
          <p:spPr>
            <a:xfrm rot="16200000">
              <a:off x="101438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34" name="Shape 634" descr="文本框 91"/>
            <p:cNvSpPr/>
            <p:nvPr/>
          </p:nvSpPr>
          <p:spPr>
            <a:xfrm rot="16200000">
              <a:off x="141640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  <p:sp>
          <p:nvSpPr>
            <p:cNvPr id="635" name="Shape 635" descr="文本框 92"/>
            <p:cNvSpPr/>
            <p:nvPr/>
          </p:nvSpPr>
          <p:spPr>
            <a:xfrm rot="16200000">
              <a:off x="1818426" y="424353"/>
              <a:ext cx="329084" cy="728981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91439" tIns="91439" rIns="91439" bIns="91439" numCol="1" anchor="t">
              <a:spAutoFit/>
            </a:bodyPr>
            <a:lstStyle>
              <a:lvl1pPr>
                <a:defRPr b="0">
                  <a:latin typeface="华文宋体"/>
                  <a:ea typeface="华文宋体"/>
                  <a:cs typeface="华文宋体"/>
                  <a:sym typeface="华文宋体"/>
                </a:defRPr>
              </a:lvl1pPr>
            </a:lstStyle>
            <a:p>
              <a:r>
                <a:t>(</a:t>
              </a:r>
            </a:p>
          </p:txBody>
        </p:sp>
      </p:grpSp>
      <p:sp>
        <p:nvSpPr>
          <p:cNvPr id="637" name="Shape 637" descr="文本框 29"/>
          <p:cNvSpPr/>
          <p:nvPr/>
        </p:nvSpPr>
        <p:spPr>
          <a:xfrm>
            <a:off x="1900995" y="8991761"/>
            <a:ext cx="3926977" cy="17830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/>
          <a:p>
            <a:pPr>
              <a:defRPr sz="9000">
                <a:solidFill>
                  <a:srgbClr val="FFA734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私人的</a:t>
            </a:r>
          </a:p>
        </p:txBody>
      </p:sp>
      <p:sp>
        <p:nvSpPr>
          <p:cNvPr id="638" name="Shape 638"/>
          <p:cNvSpPr/>
          <p:nvPr/>
        </p:nvSpPr>
        <p:spPr>
          <a:xfrm>
            <a:off x="14781610" y="7678241"/>
            <a:ext cx="8086491" cy="2103146"/>
          </a:xfrm>
          <a:prstGeom prst="roundRect">
            <a:avLst>
              <a:gd name="adj" fmla="val 8542"/>
            </a:avLst>
          </a:prstGeom>
          <a:ln w="19050">
            <a:solidFill>
              <a:srgbClr val="1F4E79"/>
            </a:solidFill>
            <a:prstDash val="dash"/>
            <a:miter/>
          </a:ln>
        </p:spPr>
        <p:txBody>
          <a:bodyPr lIns="71436" tIns="71436" rIns="71436" bIns="71436" anchor="ctr"/>
          <a:lstStyle/>
          <a:p>
            <a:pPr algn="ctr">
              <a:defRPr sz="35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639" name="Shape 639"/>
          <p:cNvSpPr/>
          <p:nvPr/>
        </p:nvSpPr>
        <p:spPr>
          <a:xfrm>
            <a:off x="14777665" y="7759211"/>
            <a:ext cx="7981253" cy="17424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多种策略 多种参数</a:t>
            </a:r>
          </a:p>
          <a:p>
            <a:pPr algn="ctr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最大化自由度</a:t>
            </a:r>
          </a:p>
        </p:txBody>
      </p:sp>
      <p:sp>
        <p:nvSpPr>
          <p:cNvPr id="640" name="Shape 640"/>
          <p:cNvSpPr/>
          <p:nvPr/>
        </p:nvSpPr>
        <p:spPr>
          <a:xfrm>
            <a:off x="14781610" y="10044009"/>
            <a:ext cx="8086491" cy="2204446"/>
          </a:xfrm>
          <a:prstGeom prst="roundRect">
            <a:avLst>
              <a:gd name="adj" fmla="val 8150"/>
            </a:avLst>
          </a:prstGeom>
          <a:ln w="19050">
            <a:solidFill>
              <a:srgbClr val="1F4E79"/>
            </a:solidFill>
            <a:prstDash val="dash"/>
            <a:miter/>
          </a:ln>
        </p:spPr>
        <p:txBody>
          <a:bodyPr lIns="71436" tIns="71436" rIns="71436" bIns="71436" anchor="ctr"/>
          <a:lstStyle/>
          <a:p>
            <a:pPr algn="ctr">
              <a:defRPr sz="35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641" name="Shape 641" descr="文本框 29"/>
          <p:cNvSpPr/>
          <p:nvPr/>
        </p:nvSpPr>
        <p:spPr>
          <a:xfrm>
            <a:off x="1989534" y="4889319"/>
            <a:ext cx="3749899" cy="1783079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>
            <a:lvl1pPr>
              <a:defRPr sz="9000">
                <a:solidFill>
                  <a:srgbClr val="FFA734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 b="0"/>
            </a:pPr>
            <a:r>
              <a:rPr b="1"/>
              <a:t>科学的</a:t>
            </a:r>
          </a:p>
        </p:txBody>
      </p:sp>
      <p:sp>
        <p:nvSpPr>
          <p:cNvPr id="642" name="Shape 642"/>
          <p:cNvSpPr/>
          <p:nvPr/>
        </p:nvSpPr>
        <p:spPr>
          <a:xfrm>
            <a:off x="14475359" y="10322150"/>
            <a:ext cx="7981253" cy="17424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丰富的辅助决策信息</a:t>
            </a:r>
          </a:p>
          <a:p>
            <a:pPr algn="ctr">
              <a:defRPr sz="4600" b="0"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流程透明 拒绝黑箱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7" name="绘图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70621" y="-5486008"/>
            <a:ext cx="28125242" cy="385782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04305 -0.965669" pathEditMode="relative">
                                      <p:cBhvr>
                                        <p:cTn id="6" dur="2500" fill="hold"/>
                                        <p:tgtEl>
                                          <p:spTgt spid="6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等线"/>
        <a:ea typeface="等线"/>
        <a:cs typeface="等线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等线"/>
        <a:ea typeface="等线"/>
        <a:cs typeface="等线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612</Words>
  <Application>Microsoft Office PowerPoint</Application>
  <PresentationFormat>自定义</PresentationFormat>
  <Paragraphs>500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3" baseType="lpstr">
      <vt:lpstr>Futura</vt:lpstr>
      <vt:lpstr>Helvetica Neue</vt:lpstr>
      <vt:lpstr>Lato Light</vt:lpstr>
      <vt:lpstr>Montserrat ExtraLight</vt:lpstr>
      <vt:lpstr>等线</vt:lpstr>
      <vt:lpstr>等线 Light</vt:lpstr>
      <vt:lpstr>华文宋体</vt:lpstr>
      <vt:lpstr>华文细黑</vt:lpstr>
      <vt:lpstr>Microsoft YaHei</vt:lpstr>
      <vt:lpstr>Microsoft YaHei</vt:lpstr>
      <vt:lpstr>微软雅黑 Light</vt:lpstr>
      <vt:lpstr>Arial</vt:lpstr>
      <vt:lpstr>Calibri</vt:lpstr>
      <vt:lpstr>Calibri Light</vt:lpstr>
      <vt:lpstr>Helvetica</vt:lpstr>
      <vt:lpstr>Impact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李 康</cp:lastModifiedBy>
  <cp:revision>5</cp:revision>
  <dcterms:modified xsi:type="dcterms:W3CDTF">2018-07-15T09:35:02Z</dcterms:modified>
</cp:coreProperties>
</file>